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246FB1-2C84-4FEF-A18C-B94D12E76C0F}">
  <a:tblStyle styleId="{A4246FB1-2C84-4FEF-A18C-B94D12E76C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bd487ace1_9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2fbd487ace1_9_7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bd487ace1_9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478 개의 포인트. “</a:t>
            </a:r>
            <a:r>
              <a:rPr b="1" lang="en-US"/>
              <a:t>랜드마크”</a:t>
            </a:r>
            <a:r>
              <a:rPr b="1" lang="en-US"/>
              <a:t>. 즉, 주요 특징점을 반환합니다.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//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tragion;</a:t>
            </a:r>
            <a:r>
              <a:rPr lang="en-US"/>
              <a:t> 이주 (귓불 바로 위에 있는 작은 돌기)</a:t>
            </a:r>
            <a:endParaRPr/>
          </a:p>
        </p:txBody>
      </p:sp>
      <p:sp>
        <p:nvSpPr>
          <p:cNvPr id="265" name="Google Shape;265;g2fbd487ace1_9_8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bd487ace1_9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// 2차원 이미지이만 3차원으로 반환는데 Z 값은 돌출 정도 즉, 따른</a:t>
            </a:r>
            <a:r>
              <a:rPr lang="en-US">
                <a:solidFill>
                  <a:srgbClr val="9900FF"/>
                </a:solidFill>
              </a:rPr>
              <a:t> 입체감을 표현한 값을</a:t>
            </a:r>
            <a:r>
              <a:rPr lang="en-US"/>
              <a:t> 추가적으로 반환합니다.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//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tragion;</a:t>
            </a:r>
            <a:r>
              <a:rPr lang="en-US"/>
              <a:t> 이주 (귓불 바로 위에 있는 작은 돌기)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z-coordinates;</a:t>
            </a:r>
            <a:r>
              <a:rPr lang="en-US"/>
              <a:t> 얼굴의 돌출 정도(입체감) </a:t>
            </a:r>
            <a:endParaRPr/>
          </a:p>
        </p:txBody>
      </p:sp>
      <p:sp>
        <p:nvSpPr>
          <p:cNvPr id="277" name="Google Shape;277;g2fbd487ace1_9_8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bd487ace1_9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// 두 모델에는 공통적으로 한계가 있는데, 정면이 아닌 샷과, 낮은 조도/너무 높은 조도에는</a:t>
            </a:r>
            <a:r>
              <a:rPr lang="en-US"/>
              <a:t> 정확도진다는 점입니다.</a:t>
            </a:r>
            <a:endParaRPr/>
          </a:p>
        </p:txBody>
      </p:sp>
      <p:sp>
        <p:nvSpPr>
          <p:cNvPr id="288" name="Google Shape;288;g2fbd487ace1_9_8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bd487ace1_9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2fbd487ace1_9_8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bd487ace1_9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chemeClr val="dk1"/>
                </a:solidFill>
              </a:rPr>
              <a:t>전체 시스템의 개요; </a:t>
            </a:r>
            <a:r>
              <a:rPr b="1" lang="en-US"/>
              <a:t> </a:t>
            </a:r>
            <a:r>
              <a:rPr lang="en-US"/>
              <a:t>사용자와 시스템 간의 상호작용</a:t>
            </a:r>
            <a:endParaRPr/>
          </a:p>
        </p:txBody>
      </p:sp>
      <p:sp>
        <p:nvSpPr>
          <p:cNvPr id="306" name="Google Shape;306;g2fbd487ace1_9_9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bd487ace1_9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// </a:t>
            </a:r>
            <a:r>
              <a:rPr lang="en-US">
                <a:solidFill>
                  <a:schemeClr val="dk1"/>
                </a:solidFill>
              </a:rPr>
              <a:t>정상적으로 작동된 경우만 설명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//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주요 프로세스의 세부 흐름 </a:t>
            </a:r>
            <a:endParaRPr/>
          </a:p>
        </p:txBody>
      </p:sp>
      <p:sp>
        <p:nvSpPr>
          <p:cNvPr id="314" name="Google Shape;314;g2fbd487ace1_9_9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bd487ace1_9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주요 프로세스의 세부 흐름  // 필터 타입에 따라서 동시 적용이 가능하도록 필터를 구현하ㅆ습니다.</a:t>
            </a:r>
            <a:endParaRPr/>
          </a:p>
        </p:txBody>
      </p:sp>
      <p:sp>
        <p:nvSpPr>
          <p:cNvPr id="322" name="Google Shape;322;g2fbd487ace1_9_9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bd487ace1_9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상호작용의 흐름</a:t>
            </a:r>
            <a:endParaRPr b="1"/>
          </a:p>
        </p:txBody>
      </p:sp>
      <p:sp>
        <p:nvSpPr>
          <p:cNvPr id="330" name="Google Shape;330;g2fbd487ace1_9_9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bd487ace1_9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상호작용의 흐름</a:t>
            </a:r>
            <a:endParaRPr b="1"/>
          </a:p>
        </p:txBody>
      </p:sp>
      <p:sp>
        <p:nvSpPr>
          <p:cNvPr id="338" name="Google Shape;338;g2fbd487ace1_9_9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bd487ace1_9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시스템의 정적 구조</a:t>
            </a:r>
            <a:r>
              <a:rPr lang="en-US"/>
              <a:t>. //   ….어플리케이션 리소스 경로, 캡처 이미지 출력 경로 관리</a:t>
            </a:r>
            <a:endParaRPr/>
          </a:p>
        </p:txBody>
      </p:sp>
      <p:sp>
        <p:nvSpPr>
          <p:cNvPr id="347" name="Google Shape;347;g2fbd487ace1_9_9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bd487ace1_9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프로젝트 개요부터 시작해서 ~ 순으로 발표를 진행하겠습니다.</a:t>
            </a:r>
            <a:endParaRPr/>
          </a:p>
        </p:txBody>
      </p:sp>
      <p:sp>
        <p:nvSpPr>
          <p:cNvPr id="171" name="Google Shape;171;g2fbd487ace1_9_7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bd487ace1_9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이전에 설명했던 내용과 같이 카메라의 필터의 상태가 변경됩니다.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//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객체의 동적 상태 변화</a:t>
            </a:r>
            <a:endParaRPr b="1"/>
          </a:p>
        </p:txBody>
      </p:sp>
      <p:sp>
        <p:nvSpPr>
          <p:cNvPr id="367" name="Google Shape;367;g2fbd487ace1_9_9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bd487ace1_9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fbd487ace1_9_9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bd487ace1_9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투명도를 적용하기 위해서 png 파일을 사용했습니다.</a:t>
            </a:r>
            <a:endParaRPr/>
          </a:p>
        </p:txBody>
      </p:sp>
      <p:sp>
        <p:nvSpPr>
          <p:cNvPr id="394" name="Google Shape;394;g2fbd487ace1_9_9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bd487ace1_9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000">
                <a:solidFill>
                  <a:srgbClr val="9900FF"/>
                </a:solidFill>
              </a:rPr>
              <a:t>cropped_height 만 설명</a:t>
            </a:r>
            <a:endParaRPr sz="1000">
              <a:solidFill>
                <a:srgbClr val="9900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000"/>
              <a:buChar char="●"/>
            </a:pPr>
            <a:r>
              <a:rPr lang="en-US" sz="1000">
                <a:solidFill>
                  <a:srgbClr val="9900FF"/>
                </a:solidFill>
              </a:rPr>
              <a:t>알파 블렌딩. 투명도 고려한 이미지 합성. 각각의 채널3개.</a:t>
            </a:r>
            <a:endParaRPr sz="1000">
              <a:solidFill>
                <a:srgbClr val="9900FF"/>
              </a:solidFill>
            </a:endParaRPr>
          </a:p>
        </p:txBody>
      </p:sp>
      <p:sp>
        <p:nvSpPr>
          <p:cNvPr id="415" name="Google Shape;415;g2fbd487ace1_9_10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fbd487ace1_9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2fbd487ace1_9_10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bd487ace1_9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2fbd487ace1_9_10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fbd487ace1_9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g2fbd487ace1_9_10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bd487ace1_9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g2fbd487ace1_9_10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bd487ace1_9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g2fbd487ace1_9_1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fbd487ace1_9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15/18:30/</a:t>
            </a:r>
            <a:endParaRPr/>
          </a:p>
        </p:txBody>
      </p:sp>
      <p:sp>
        <p:nvSpPr>
          <p:cNvPr id="544" name="Google Shape;544;g2fbd487ace1_9_1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bd487ace1_9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하고자 기획하게 되었다.~ 하는 것을 목표로 하였다.</a:t>
            </a:r>
            <a:endParaRPr/>
          </a:p>
        </p:txBody>
      </p:sp>
      <p:sp>
        <p:nvSpPr>
          <p:cNvPr id="184" name="Google Shape;184;g2fbd487ace1_9_7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fbd487ace1_9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5" name="Google Shape;555;g2fbd487ace1_9_1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fbd487ace1_9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8" name="Google Shape;588;g2fbd487ace1_9_1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fbd487ace1_9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g2fbd487ace1_9_1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fbd487ace1_9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fillpoly함수는 (N,1,2)의 구조를 가진 배열이어야함, reshape함수를 이용해 points배열의 구조를 이에 맞게 바꿔줌</a:t>
            </a:r>
            <a:endParaRPr/>
          </a:p>
        </p:txBody>
      </p:sp>
      <p:sp>
        <p:nvSpPr>
          <p:cNvPr id="656" name="Google Shape;656;g2fbd487ace1_9_1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fbd487ace1_9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7" name="Google Shape;677;g2fbd487ace1_9_1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fbd487ace1_9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g2fbd487ace1_9_1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fbd487ace1_9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5" name="Google Shape;725;g2fbd487ace1_9_1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fbd487ace1_9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0" name="Google Shape;750;g2fbd487ace1_9_1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fbd487ace1_9_1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2fbd487ace1_9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로컬 환경을 웹페이지에서 접근할 수 있는 &gt;&gt;    로컬 포트를 외부 포트와 포트포워딩 해주는?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fbd487ace1_9_1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2fbd487ace1_9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bd487ace1_9_8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fbd487ace1_9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4 님이 만든 것 기반으로 (2 3 1) 은 각 필터 기능을 구현.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fbd487ace1_9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??</a:t>
            </a:r>
            <a:endParaRPr/>
          </a:p>
        </p:txBody>
      </p:sp>
      <p:sp>
        <p:nvSpPr>
          <p:cNvPr id="799" name="Google Shape;799;g2fbd487ace1_9_1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fbd487ace1_9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8" name="Google Shape;838;g2fbd487ace1_9_1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fbd487ace1_9_1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2fbd487ace1_9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fbd487ace1_9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9" name="Google Shape;869;g2fbd487ace1_9_1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fbd487ace1_9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6" name="Google Shape;896;g2fbd487ace1_9_1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bd487ace1_9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fbd487ace1_9_8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bd487ace1_9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// //이미지는 </a:t>
            </a:r>
            <a:r>
              <a:rPr lang="en-US">
                <a:solidFill>
                  <a:srgbClr val="9900FF"/>
                </a:solidFill>
              </a:rPr>
              <a:t>스트리밍한 비디오의</a:t>
            </a:r>
            <a:r>
              <a:rPr lang="en-US">
                <a:solidFill>
                  <a:schemeClr val="dk1"/>
                </a:solidFill>
              </a:rPr>
              <a:t> 영상 처를 위해 사용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GUI 요소인 각 </a:t>
            </a:r>
            <a:r>
              <a:rPr lang="en-US">
                <a:solidFill>
                  <a:schemeClr val="dk1"/>
                </a:solidFill>
              </a:rPr>
              <a:t>버튼의 슬롯에 함수를 등록하여 사용자 상호작용을 처리할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Opencv2 는 이미지와 영상 처리를 위해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//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Python 바인딩을 한 Qt 프레임워크; </a:t>
            </a:r>
            <a:r>
              <a:rPr lang="en-US"/>
              <a:t>Qt 는 본래 C++ 프레임워크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이벤트 신호 및 슬롯 메커니즘;</a:t>
            </a:r>
            <a:r>
              <a:rPr lang="en-US"/>
              <a:t> GUI 요소의 신호 (예: 마우스 클릭) 를 특정 함수(슬롯)에 연결하는 메커니즘.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Qt Designer</a:t>
            </a:r>
            <a:r>
              <a:rPr lang="en-US">
                <a:solidFill>
                  <a:schemeClr val="dk1"/>
                </a:solidFill>
              </a:rPr>
              <a:t>;  GUI 디자인 도구. 코딩 없이도 GUI 설계를 가능하게 해줌.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객체 탐지, 얼굴 인식, 모션 추적 기능 제공;  </a:t>
            </a:r>
            <a:r>
              <a:rPr lang="en-US">
                <a:solidFill>
                  <a:schemeClr val="dk1"/>
                </a:solidFill>
              </a:rPr>
              <a:t>Haar-Cascade (하르 케스케이드) 객체 검출 방법으로 객체 탐지/얼굴 인식 가능 (정확도가 낮다고 함). Background Subtraction 기능으로 모션 추적 가능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2fbd487ace1_9_8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bd487ace1_9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Face Detection, Face Landmarks Detection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//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머신러닝 파이프라인 구축; </a:t>
            </a:r>
            <a:r>
              <a:rPr lang="en-US"/>
              <a:t>데이터 수집 및 전처리, 특징 추출, 모델 훈련, 모델 평가, 모델 튜닝, 예측 및 결과 분석을 수행하는 단계들을 연결한 일련의 과정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2fbd487ace1_9_8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bd487ace1_9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Face detection model  은 내부적으로.. BlazeFace - Short range 라는 </a:t>
            </a:r>
            <a:r>
              <a:rPr lang="en-US">
                <a:solidFill>
                  <a:srgbClr val="9900FF"/>
                </a:solidFill>
              </a:rPr>
              <a:t>변형</a:t>
            </a:r>
            <a:r>
              <a:rPr lang="en-US"/>
              <a:t> 모델을 사용합니다. 2m/5m 이하에서 정확도를 “보장”하고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합니다.. 다만 Full range 모델은 성능을 더 요구합니다.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//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from FaceDetection Python API docstring /</a:t>
            </a:r>
            <a:r>
              <a:rPr b="1" lang="en-US"/>
              <a:t>/ 2미터 이내에서 얼굴을 잘 인식합니다.</a:t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&gt;&gt;&gt; short-range model that works best for faces within 2 meters from the camera, and 1 for a full-range model best for faces within 5 meters.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3" name="Google Shape;243;g2fbd487ace1_9_8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bd487ace1_9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tragion;</a:t>
            </a:r>
            <a:r>
              <a:rPr lang="en-US"/>
              <a:t> 이주 (귓불 바로 위에 있는 작은 돌기)</a:t>
            </a:r>
            <a:endParaRPr/>
          </a:p>
        </p:txBody>
      </p:sp>
      <p:sp>
        <p:nvSpPr>
          <p:cNvPr id="253" name="Google Shape;253;g2fbd487ace1_9_8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52.jpg"/><Relationship Id="rId5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jp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6721225" y="8712725"/>
            <a:ext cx="35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박준수 최재원 권시우 한태섭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1028700" y="4064050"/>
            <a:ext cx="1074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7"/>
              <a:buFont typeface="Arial"/>
              <a:buNone/>
            </a:pPr>
            <a:r>
              <a:rPr b="1" i="0" lang="en-US" sz="6267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r>
              <a:rPr b="1" i="0" lang="en-US" sz="6267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:: </a:t>
            </a:r>
            <a:r>
              <a:rPr b="1" i="0" lang="en-US" sz="6267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내가 2정도야 </a:t>
            </a:r>
            <a:r>
              <a:rPr b="1" lang="en-US" sz="2500">
                <a:solidFill>
                  <a:srgbClr val="3160D8"/>
                </a:solidFill>
              </a:rPr>
              <a:t>팀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1028700" y="5511750"/>
            <a:ext cx="81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45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FACEBOOKS</a:t>
            </a:r>
            <a:r>
              <a:rPr b="0" i="0" lang="en-US" sz="35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3500">
                <a:solidFill>
                  <a:srgbClr val="3160D8"/>
                </a:solidFill>
              </a:rPr>
              <a:t>  </a:t>
            </a:r>
            <a:r>
              <a:rPr b="1" lang="en-US" sz="2500">
                <a:solidFill>
                  <a:srgbClr val="3160D8"/>
                </a:solidFill>
              </a:rPr>
              <a:t>프로젝트</a:t>
            </a:r>
            <a:endParaRPr b="1" i="0" sz="2500" u="none" cap="none" strike="noStrike">
              <a:solidFill>
                <a:srgbClr val="000000"/>
              </a:solidFill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1095295" y="8836025"/>
            <a:ext cx="2949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2024.09.04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25"/>
          <p:cNvGrpSpPr/>
          <p:nvPr/>
        </p:nvGrpSpPr>
        <p:grpSpPr>
          <a:xfrm>
            <a:off x="15641401" y="7640401"/>
            <a:ext cx="1617878" cy="1617878"/>
            <a:chOff x="0" y="0"/>
            <a:chExt cx="812800" cy="812800"/>
          </a:xfrm>
        </p:grpSpPr>
        <p:sp>
          <p:nvSpPr>
            <p:cNvPr id="164" name="Google Shape;164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3160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25"/>
          <p:cNvSpPr txBox="1"/>
          <p:nvPr/>
        </p:nvSpPr>
        <p:spPr>
          <a:xfrm>
            <a:off x="15693903" y="8183379"/>
            <a:ext cx="151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86"/>
              <a:buFont typeface="Arial"/>
              <a:buNone/>
            </a:pPr>
            <a:r>
              <a:rPr b="0" i="0" lang="en-US" sz="2786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5"/>
          <p:cNvCxnSpPr/>
          <p:nvPr/>
        </p:nvCxnSpPr>
        <p:spPr>
          <a:xfrm>
            <a:off x="6721225" y="9220625"/>
            <a:ext cx="356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34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34"/>
          <p:cNvSpPr txBox="1"/>
          <p:nvPr/>
        </p:nvSpPr>
        <p:spPr>
          <a:xfrm>
            <a:off x="587825" y="606875"/>
            <a:ext cx="113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Face Landmark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785250" y="1448150"/>
            <a:ext cx="75735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 Face Mesh V2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Face Landmarks Detection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" name="Google Shape;270;p34"/>
          <p:cNvCxnSpPr>
            <a:endCxn id="271" idx="1"/>
          </p:cNvCxnSpPr>
          <p:nvPr/>
        </p:nvCxnSpPr>
        <p:spPr>
          <a:xfrm>
            <a:off x="4163451" y="2748818"/>
            <a:ext cx="4937400" cy="2498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-3832" l="10768" r="12479" t="248"/>
          <a:stretch/>
        </p:blipFill>
        <p:spPr>
          <a:xfrm>
            <a:off x="9100851" y="1143000"/>
            <a:ext cx="6081997" cy="820843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9337000" y="355576"/>
            <a:ext cx="56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Mapping of facial landmarks</a:t>
            </a:r>
            <a:endParaRPr b="1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4986475" y="5063225"/>
            <a:ext cx="3880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478 points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35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35"/>
          <p:cNvSpPr txBox="1"/>
          <p:nvPr/>
        </p:nvSpPr>
        <p:spPr>
          <a:xfrm>
            <a:off x="587825" y="606875"/>
            <a:ext cx="113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Face Landmark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343700" y="2787842"/>
            <a:ext cx="9365700" cy="642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detected face, returns: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● Facial bounding box coordinates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 approximate facial keypoint coordinates: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○ Left eye (from the observer’s point of view)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○ Right eye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○ Nose tip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○ Mouth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○ Left eye </a:t>
            </a: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tragion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(이주;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귓불 바로 위에 있는 작은 돌기)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○ Right eye </a:t>
            </a: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tragion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● Detection confidence score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9709400" y="1548542"/>
            <a:ext cx="7990800" cy="12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 Face Mesh V2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Face Landmarks Detection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343850" y="1548542"/>
            <a:ext cx="9365700" cy="12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 BlazeFace  (Short Range)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	Face Detection</a:t>
            </a:r>
            <a:endParaRPr b="0" i="0" sz="3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9709400" y="2787842"/>
            <a:ext cx="7990800" cy="642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 surface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represented as </a:t>
            </a:r>
            <a:r>
              <a:rPr b="1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478 3D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landmarks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flattened into a 1D tensor: (x1, y1, </a:t>
            </a: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z1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(x2, y2, </a:t>
            </a: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z2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…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as pixel coordinates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 flag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indicating the likelihood of the face being present in the input image.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[option]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blendshapes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5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36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p36"/>
          <p:cNvSpPr txBox="1"/>
          <p:nvPr/>
        </p:nvSpPr>
        <p:spPr>
          <a:xfrm>
            <a:off x="587825" y="606875"/>
            <a:ext cx="81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Face Landmark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1404900" y="2720996"/>
            <a:ext cx="15972600" cy="6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Intended Uses: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Detecting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prominently displayed faces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within images or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videos captured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a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smartphone camera.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The model </a:t>
            </a:r>
            <a:r>
              <a:rPr b="0" i="0" lang="en-US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struggles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detecting faces that are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front-facing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are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far from the camera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especially more than 2 meters away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The model is </a:t>
            </a:r>
            <a:r>
              <a:rPr b="0" i="0" lang="en-US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biased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towards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detecting larger, prominent faces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may </a:t>
            </a:r>
            <a:r>
              <a:rPr b="0" i="0" lang="en-US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not perform well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faces with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orientations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sizes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The model's </a:t>
            </a:r>
            <a:r>
              <a:rPr b="0" i="0" lang="en-US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performance can degrade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poor lighting,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blur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or when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faces are overlapping.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564650" y="1356682"/>
            <a:ext cx="9365700" cy="12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 BlazeFace  (Short Range)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	Face Detection</a:t>
            </a:r>
            <a:endParaRPr b="0" i="0" sz="3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6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7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37"/>
          <p:cNvSpPr txBox="1"/>
          <p:nvPr/>
        </p:nvSpPr>
        <p:spPr>
          <a:xfrm>
            <a:off x="587825" y="606875"/>
            <a:ext cx="81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Face Landmark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1486850" y="2930600"/>
            <a:ext cx="15124500" cy="6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Intended Uses: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Designed for use with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front-facing cameras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is particularly well-suited for AR (augmented reality) applications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The model is </a:t>
            </a:r>
            <a:r>
              <a:rPr b="0" i="0" lang="en-US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designed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close-up, front-facing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selfies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0" i="0" lang="en-US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cannot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accurately detect faces that are at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 angles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too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 from the camera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i="0" lang="en-US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The model's accuracy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performs more stably in well-lit environments,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 lighting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 occlusion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still negatively impact its performance.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587825" y="1432937"/>
            <a:ext cx="9365700" cy="12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 Face Mesh V2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Face Landmarks Detection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7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/>
        </p:nvSpPr>
        <p:spPr>
          <a:xfrm>
            <a:off x="587825" y="606875"/>
            <a:ext cx="6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Usecase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17000"/>
            <a:ext cx="857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7400" y="2457625"/>
            <a:ext cx="16036551" cy="3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/>
        </p:nvSpPr>
        <p:spPr>
          <a:xfrm>
            <a:off x="587825" y="606875"/>
            <a:ext cx="6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Activity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17000"/>
            <a:ext cx="857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 rotWithShape="1">
          <a:blip r:embed="rId4">
            <a:alphaModFix/>
          </a:blip>
          <a:srcRect b="48445" l="0" r="0" t="0"/>
          <a:stretch/>
        </p:blipFill>
        <p:spPr>
          <a:xfrm>
            <a:off x="724297" y="0"/>
            <a:ext cx="14943497" cy="100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/>
        </p:nvSpPr>
        <p:spPr>
          <a:xfrm>
            <a:off x="587825" y="606875"/>
            <a:ext cx="6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Activity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17000"/>
            <a:ext cx="857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 rotWithShape="1">
          <a:blip r:embed="rId4">
            <a:alphaModFix/>
          </a:blip>
          <a:srcRect b="0" l="0" r="0" t="52602"/>
          <a:stretch/>
        </p:blipFill>
        <p:spPr>
          <a:xfrm>
            <a:off x="1355630" y="0"/>
            <a:ext cx="15675070" cy="973702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/>
        </p:nvSpPr>
        <p:spPr>
          <a:xfrm>
            <a:off x="587825" y="606875"/>
            <a:ext cx="6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Sequence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17000"/>
            <a:ext cx="857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 rotWithShape="1">
          <a:blip r:embed="rId4">
            <a:alphaModFix/>
          </a:blip>
          <a:srcRect b="47120" l="0" r="0" t="0"/>
          <a:stretch/>
        </p:blipFill>
        <p:spPr>
          <a:xfrm>
            <a:off x="152400" y="1068575"/>
            <a:ext cx="18433333" cy="87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/>
        </p:nvSpPr>
        <p:spPr>
          <a:xfrm>
            <a:off x="587825" y="606875"/>
            <a:ext cx="6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Sequence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17000"/>
            <a:ext cx="857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 rotWithShape="1">
          <a:blip r:embed="rId4">
            <a:alphaModFix/>
          </a:blip>
          <a:srcRect b="7433" l="0" r="0" t="52881"/>
          <a:stretch/>
        </p:blipFill>
        <p:spPr>
          <a:xfrm>
            <a:off x="152400" y="2703453"/>
            <a:ext cx="18433333" cy="65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 rotWithShape="1">
          <a:blip r:embed="rId4">
            <a:alphaModFix/>
          </a:blip>
          <a:srcRect b="92912" l="0" r="0" t="0"/>
          <a:stretch/>
        </p:blipFill>
        <p:spPr>
          <a:xfrm>
            <a:off x="152399" y="1530271"/>
            <a:ext cx="18433333" cy="117318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2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/>
        </p:nvSpPr>
        <p:spPr>
          <a:xfrm>
            <a:off x="587825" y="606875"/>
            <a:ext cx="6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Class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17000"/>
            <a:ext cx="857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50" y="1304746"/>
            <a:ext cx="17106902" cy="872820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/>
          <p:nvPr/>
        </p:nvSpPr>
        <p:spPr>
          <a:xfrm>
            <a:off x="9505950" y="1304746"/>
            <a:ext cx="3511500" cy="1197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Window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3"/>
          <p:cNvSpPr/>
          <p:nvPr/>
        </p:nvSpPr>
        <p:spPr>
          <a:xfrm>
            <a:off x="11719523" y="3915487"/>
            <a:ext cx="2942100" cy="100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overlay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12748258" y="5863771"/>
            <a:ext cx="2370300" cy="8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rabbit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15272955" y="5863771"/>
            <a:ext cx="2370300" cy="8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sunglasses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10223561" y="5863771"/>
            <a:ext cx="2370300" cy="8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7698864" y="5863771"/>
            <a:ext cx="2370300" cy="8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blush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43"/>
          <p:cNvCxnSpPr>
            <a:stCxn id="358" idx="0"/>
            <a:endCxn id="354" idx="2"/>
          </p:cNvCxnSpPr>
          <p:nvPr/>
        </p:nvCxnSpPr>
        <p:spPr>
          <a:xfrm rot="-5400000">
            <a:off x="10564614" y="3237871"/>
            <a:ext cx="945300" cy="4306500"/>
          </a:xfrm>
          <a:prstGeom prst="bentConnector3">
            <a:avLst>
              <a:gd fmla="val 50000" name="adj1"/>
            </a:avLst>
          </a:prstGeom>
          <a:noFill/>
          <a:ln cap="flat" cmpd="sng" w="50800">
            <a:solidFill>
              <a:srgbClr val="C0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360" name="Google Shape;360;p43"/>
          <p:cNvCxnSpPr>
            <a:stCxn id="357" idx="0"/>
            <a:endCxn id="354" idx="2"/>
          </p:cNvCxnSpPr>
          <p:nvPr/>
        </p:nvCxnSpPr>
        <p:spPr>
          <a:xfrm rot="-5400000">
            <a:off x="11827061" y="4500121"/>
            <a:ext cx="945300" cy="1782000"/>
          </a:xfrm>
          <a:prstGeom prst="bentConnector3">
            <a:avLst>
              <a:gd fmla="val 49998" name="adj1"/>
            </a:avLst>
          </a:prstGeom>
          <a:noFill/>
          <a:ln cap="flat" cmpd="sng" w="50800">
            <a:solidFill>
              <a:srgbClr val="C0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43"/>
          <p:cNvCxnSpPr>
            <a:stCxn id="355" idx="0"/>
            <a:endCxn id="354" idx="2"/>
          </p:cNvCxnSpPr>
          <p:nvPr/>
        </p:nvCxnSpPr>
        <p:spPr>
          <a:xfrm flipH="1" rot="5400000">
            <a:off x="13089358" y="5019721"/>
            <a:ext cx="945300" cy="742800"/>
          </a:xfrm>
          <a:prstGeom prst="bentConnector3">
            <a:avLst>
              <a:gd fmla="val 50000" name="adj1"/>
            </a:avLst>
          </a:prstGeom>
          <a:noFill/>
          <a:ln cap="flat" cmpd="sng" w="50800">
            <a:solidFill>
              <a:srgbClr val="C0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43"/>
          <p:cNvCxnSpPr>
            <a:stCxn id="356" idx="0"/>
            <a:endCxn id="354" idx="2"/>
          </p:cNvCxnSpPr>
          <p:nvPr/>
        </p:nvCxnSpPr>
        <p:spPr>
          <a:xfrm flipH="1" rot="5400000">
            <a:off x="14351655" y="3757321"/>
            <a:ext cx="945300" cy="3267600"/>
          </a:xfrm>
          <a:prstGeom prst="bentConnector3">
            <a:avLst>
              <a:gd fmla="val 50000" name="adj1"/>
            </a:avLst>
          </a:prstGeom>
          <a:noFill/>
          <a:ln cap="flat" cmpd="sng" w="50800">
            <a:solidFill>
              <a:srgbClr val="C0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p43"/>
          <p:cNvCxnSpPr>
            <a:stCxn id="354" idx="0"/>
            <a:endCxn id="353" idx="2"/>
          </p:cNvCxnSpPr>
          <p:nvPr/>
        </p:nvCxnSpPr>
        <p:spPr>
          <a:xfrm flipH="1" rot="5400000">
            <a:off x="11519423" y="2244337"/>
            <a:ext cx="1413300" cy="1929000"/>
          </a:xfrm>
          <a:prstGeom prst="bentConnector3">
            <a:avLst>
              <a:gd fmla="val 50000" name="adj1"/>
            </a:avLst>
          </a:prstGeom>
          <a:noFill/>
          <a:ln cap="flat" cmpd="sng" w="50800">
            <a:solidFill>
              <a:srgbClr val="C0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364" name="Google Shape;364;p43"/>
          <p:cNvSpPr/>
          <p:nvPr/>
        </p:nvSpPr>
        <p:spPr>
          <a:xfrm>
            <a:off x="673139" y="6052121"/>
            <a:ext cx="2370300" cy="8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Config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9367820" y="4574836"/>
            <a:ext cx="580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051281" y="4574836"/>
            <a:ext cx="630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5074715" y="4578137"/>
            <a:ext cx="3411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프로젝트 팀 정보</a:t>
            </a:r>
            <a:endParaRPr b="0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시연 영상</a:t>
            </a:r>
            <a:endParaRPr b="0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	사양서</a:t>
            </a:r>
            <a:endParaRPr b="0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0339266" y="4578137"/>
            <a:ext cx="3897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endParaRPr b="0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부가 기능</a:t>
            </a:r>
            <a:endParaRPr b="0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endParaRPr b="0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26"/>
          <p:cNvGrpSpPr/>
          <p:nvPr/>
        </p:nvGrpSpPr>
        <p:grpSpPr>
          <a:xfrm>
            <a:off x="2754434" y="2510545"/>
            <a:ext cx="12779226" cy="1361280"/>
            <a:chOff x="0" y="-57150"/>
            <a:chExt cx="3365700" cy="358524"/>
          </a:xfrm>
        </p:grpSpPr>
        <p:sp>
          <p:nvSpPr>
            <p:cNvPr id="178" name="Google Shape;178;p26"/>
            <p:cNvSpPr/>
            <p:nvPr/>
          </p:nvSpPr>
          <p:spPr>
            <a:xfrm>
              <a:off x="0" y="0"/>
              <a:ext cx="3365697" cy="301374"/>
            </a:xfrm>
            <a:custGeom>
              <a:rect b="b" l="l" r="r" t="t"/>
              <a:pathLst>
                <a:path extrusionOk="0" h="301374" w="3365697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 txBox="1"/>
            <p:nvPr/>
          </p:nvSpPr>
          <p:spPr>
            <a:xfrm>
              <a:off x="0" y="-57150"/>
              <a:ext cx="33657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6"/>
          <p:cNvSpPr txBox="1"/>
          <p:nvPr/>
        </p:nvSpPr>
        <p:spPr>
          <a:xfrm>
            <a:off x="7725486" y="3072665"/>
            <a:ext cx="283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6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/>
        </p:nvSpPr>
        <p:spPr>
          <a:xfrm>
            <a:off x="587825" y="606875"/>
            <a:ext cx="6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State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17000"/>
            <a:ext cx="857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300" y="96075"/>
            <a:ext cx="17526750" cy="86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45"/>
          <p:cNvCxnSpPr>
            <a:stCxn id="378" idx="2"/>
          </p:cNvCxnSpPr>
          <p:nvPr/>
        </p:nvCxnSpPr>
        <p:spPr>
          <a:xfrm>
            <a:off x="8453825" y="2213350"/>
            <a:ext cx="21900" cy="7276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9" name="Google Shape;379;p45"/>
          <p:cNvSpPr txBox="1"/>
          <p:nvPr/>
        </p:nvSpPr>
        <p:spPr>
          <a:xfrm>
            <a:off x="2188027" y="606877"/>
            <a:ext cx="392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overlay_rabbit_ears()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45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8" name="Google Shape;378;p45"/>
          <p:cNvSpPr/>
          <p:nvPr/>
        </p:nvSpPr>
        <p:spPr>
          <a:xfrm>
            <a:off x="6492125" y="1635550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 프레임 받기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5"/>
          <p:cNvSpPr/>
          <p:nvPr/>
        </p:nvSpPr>
        <p:spPr>
          <a:xfrm>
            <a:off x="6492125" y="3680450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 탐지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5"/>
          <p:cNvSpPr/>
          <p:nvPr/>
        </p:nvSpPr>
        <p:spPr>
          <a:xfrm>
            <a:off x="6499775" y="5453125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 랜드마크 탐지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45"/>
          <p:cNvCxnSpPr>
            <a:stCxn id="381" idx="1"/>
            <a:endCxn id="384" idx="3"/>
          </p:cNvCxnSpPr>
          <p:nvPr/>
        </p:nvCxnSpPr>
        <p:spPr>
          <a:xfrm flipH="1">
            <a:off x="4757525" y="3969350"/>
            <a:ext cx="1734600" cy="1098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384" name="Google Shape;38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450" y="3405223"/>
            <a:ext cx="4441070" cy="33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8875" y="1924450"/>
            <a:ext cx="4292200" cy="3219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45"/>
          <p:cNvCxnSpPr>
            <a:stCxn id="378" idx="3"/>
            <a:endCxn id="385" idx="1"/>
          </p:cNvCxnSpPr>
          <p:nvPr/>
        </p:nvCxnSpPr>
        <p:spPr>
          <a:xfrm>
            <a:off x="10415525" y="1924450"/>
            <a:ext cx="2443500" cy="16095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7" name="Google Shape;387;p45"/>
          <p:cNvSpPr/>
          <p:nvPr/>
        </p:nvSpPr>
        <p:spPr>
          <a:xfrm>
            <a:off x="6492125" y="7362125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 호출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587825" y="8383375"/>
            <a:ext cx="7742100" cy="57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overlay_rabbit_ears(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frame: cv2.Mat, landmarks: list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58876" y="5823750"/>
            <a:ext cx="4292200" cy="321915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0" name="Google Shape;390;p45"/>
          <p:cNvCxnSpPr/>
          <p:nvPr/>
        </p:nvCxnSpPr>
        <p:spPr>
          <a:xfrm>
            <a:off x="10423175" y="5876827"/>
            <a:ext cx="2435700" cy="1565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1" name="Google Shape;391;p45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46"/>
          <p:cNvCxnSpPr/>
          <p:nvPr/>
        </p:nvCxnSpPr>
        <p:spPr>
          <a:xfrm>
            <a:off x="8465525" y="0"/>
            <a:ext cx="0" cy="9679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7" name="Google Shape;397;p46"/>
          <p:cNvSpPr txBox="1"/>
          <p:nvPr/>
        </p:nvSpPr>
        <p:spPr>
          <a:xfrm>
            <a:off x="2188027" y="606877"/>
            <a:ext cx="392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overlay_rabbit_ears()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6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6"/>
          <p:cNvSpPr txBox="1"/>
          <p:nvPr/>
        </p:nvSpPr>
        <p:spPr>
          <a:xfrm>
            <a:off x="460750" y="3708900"/>
            <a:ext cx="4069200" cy="129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forehead_index =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forehead_landmark =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landmarks[forehead_index]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p46"/>
          <p:cNvCxnSpPr>
            <a:stCxn id="401" idx="1"/>
            <a:endCxn id="399" idx="3"/>
          </p:cNvCxnSpPr>
          <p:nvPr/>
        </p:nvCxnSpPr>
        <p:spPr>
          <a:xfrm rot="10800000">
            <a:off x="4529975" y="4355550"/>
            <a:ext cx="1969800" cy="369300"/>
          </a:xfrm>
          <a:prstGeom prst="curvedConnector3">
            <a:avLst>
              <a:gd fmla="val 50001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46"/>
          <p:cNvSpPr/>
          <p:nvPr/>
        </p:nvSpPr>
        <p:spPr>
          <a:xfrm>
            <a:off x="6142325" y="5865625"/>
            <a:ext cx="47841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“이마” 랜드마크의 실제 좌표 계산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3" name="Google Shape;403;p46"/>
          <p:cNvCxnSpPr>
            <a:stCxn id="402" idx="3"/>
            <a:endCxn id="404" idx="1"/>
          </p:cNvCxnSpPr>
          <p:nvPr/>
        </p:nvCxnSpPr>
        <p:spPr>
          <a:xfrm>
            <a:off x="10926425" y="6154525"/>
            <a:ext cx="2321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1" name="Google Shape;401;p46"/>
          <p:cNvSpPr/>
          <p:nvPr/>
        </p:nvSpPr>
        <p:spPr>
          <a:xfrm>
            <a:off x="6499775" y="4435950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랜드마크 중 “이마” 선택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11430975" y="8250000"/>
            <a:ext cx="6409800" cy="106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forehead_x =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int(forehead_landmark.x * w)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forehead_y =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int(forehead_landmark.y * h)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46"/>
          <p:cNvCxnSpPr>
            <a:endCxn id="407" idx="1"/>
          </p:cNvCxnSpPr>
          <p:nvPr/>
        </p:nvCxnSpPr>
        <p:spPr>
          <a:xfrm flipH="1" rot="10800000">
            <a:off x="10303575" y="1216925"/>
            <a:ext cx="3300600" cy="1902000"/>
          </a:xfrm>
          <a:prstGeom prst="curvedConnector3">
            <a:avLst>
              <a:gd fmla="val 15641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04" name="Google Shape;40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47425" y="4435448"/>
            <a:ext cx="4593350" cy="3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6"/>
          <p:cNvSpPr/>
          <p:nvPr/>
        </p:nvSpPr>
        <p:spPr>
          <a:xfrm>
            <a:off x="6765276" y="2834363"/>
            <a:ext cx="3538188" cy="677106"/>
          </a:xfrm>
          <a:prstGeom prst="flowChartTerminator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토끼귀 이미지 로드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04175" y="56375"/>
            <a:ext cx="2321100" cy="23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 txBox="1"/>
          <p:nvPr/>
        </p:nvSpPr>
        <p:spPr>
          <a:xfrm>
            <a:off x="10926425" y="2377475"/>
            <a:ext cx="7171500" cy="147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cv2.imread(AssetPaths.FACE_RABBIT_EARS_PATH,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cv2.IMREAD_UNCHANGED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알파 채널 포함해서 읽기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6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13604175" y="56375"/>
            <a:ext cx="2424000" cy="2236500"/>
          </a:xfrm>
          <a:prstGeom prst="rect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15179040" y="5428344"/>
            <a:ext cx="587700" cy="587700"/>
          </a:xfrm>
          <a:prstGeom prst="ellipse">
            <a:avLst/>
          </a:prstGeom>
          <a:solidFill>
            <a:srgbClr val="FFFF00">
              <a:alpha val="64709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47"/>
          <p:cNvCxnSpPr>
            <a:endCxn id="418" idx="0"/>
          </p:cNvCxnSpPr>
          <p:nvPr/>
        </p:nvCxnSpPr>
        <p:spPr>
          <a:xfrm>
            <a:off x="8499575" y="38413"/>
            <a:ext cx="34800" cy="58272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9" name="Google Shape;419;p47"/>
          <p:cNvSpPr txBox="1"/>
          <p:nvPr/>
        </p:nvSpPr>
        <p:spPr>
          <a:xfrm>
            <a:off x="2188027" y="606877"/>
            <a:ext cx="392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overlay_rabbit_ears()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47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8534375" y="2208013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47"/>
          <p:cNvCxnSpPr/>
          <p:nvPr/>
        </p:nvCxnSpPr>
        <p:spPr>
          <a:xfrm>
            <a:off x="8534370" y="1985694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47"/>
          <p:cNvCxnSpPr/>
          <p:nvPr/>
        </p:nvCxnSpPr>
        <p:spPr>
          <a:xfrm>
            <a:off x="8534370" y="1985694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47"/>
          <p:cNvSpPr txBox="1"/>
          <p:nvPr/>
        </p:nvSpPr>
        <p:spPr>
          <a:xfrm>
            <a:off x="460750" y="3708900"/>
            <a:ext cx="4784100" cy="203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x1, y1 = max(0, x1), max(0, y1)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x2, y2 = min(w, x2), min(h, y2)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cropped_width = x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cropped_height =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y2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y1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47"/>
          <p:cNvCxnSpPr>
            <a:stCxn id="426" idx="1"/>
            <a:endCxn id="424" idx="3"/>
          </p:cNvCxnSpPr>
          <p:nvPr/>
        </p:nvCxnSpPr>
        <p:spPr>
          <a:xfrm flipH="1">
            <a:off x="5244875" y="4724850"/>
            <a:ext cx="1254900" cy="600"/>
          </a:xfrm>
          <a:prstGeom prst="curvedConnector3">
            <a:avLst>
              <a:gd fmla="val 50001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7" name="Google Shape;42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2000" y="3971556"/>
            <a:ext cx="4467725" cy="33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/>
          <p:nvPr/>
        </p:nvSpPr>
        <p:spPr>
          <a:xfrm>
            <a:off x="6499775" y="2921925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토끼귀 위치 조정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7"/>
          <p:cNvSpPr/>
          <p:nvPr/>
        </p:nvSpPr>
        <p:spPr>
          <a:xfrm>
            <a:off x="6499775" y="5865613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알파 블렌딩 (오버레이)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47"/>
          <p:cNvCxnSpPr>
            <a:stCxn id="418" idx="3"/>
            <a:endCxn id="427" idx="1"/>
          </p:cNvCxnSpPr>
          <p:nvPr/>
        </p:nvCxnSpPr>
        <p:spPr>
          <a:xfrm flipH="1" rot="10800000">
            <a:off x="10568975" y="5643613"/>
            <a:ext cx="1833000" cy="51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0" name="Google Shape;430;p47"/>
          <p:cNvSpPr txBox="1"/>
          <p:nvPr/>
        </p:nvSpPr>
        <p:spPr>
          <a:xfrm>
            <a:off x="7463675" y="7034575"/>
            <a:ext cx="420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투명도를 사용한 이미지 합성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7"/>
          <p:cNvSpPr/>
          <p:nvPr/>
        </p:nvSpPr>
        <p:spPr>
          <a:xfrm>
            <a:off x="6499775" y="4435950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토끼귀 크기 재조정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7"/>
          <p:cNvSpPr txBox="1"/>
          <p:nvPr/>
        </p:nvSpPr>
        <p:spPr>
          <a:xfrm>
            <a:off x="3166700" y="7545700"/>
            <a:ext cx="14321700" cy="183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rabbit_ear_cropped =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rabbit_ear_img[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-cropped_height</a:t>
            </a:r>
            <a:r>
              <a:rPr b="0" i="0" lang="en-US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:cropped_width]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 in range(3):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frame[y1:y2, x1:x2, c]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alpha_s *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rabbit_ear_cropped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[:, :, c] + alpha_l * frame[y1:y2, x1:x2, c] 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11258163" y="669425"/>
            <a:ext cx="67554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x1,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y2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forehead_x - ear_width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forehead_y</a:t>
            </a:r>
            <a:endParaRPr b="0" i="0" sz="24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x2, y1 =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ear_width, y2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ear_height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p47"/>
          <p:cNvCxnSpPr>
            <a:stCxn id="428" idx="3"/>
            <a:endCxn id="432" idx="1"/>
          </p:cNvCxnSpPr>
          <p:nvPr/>
        </p:nvCxnSpPr>
        <p:spPr>
          <a:xfrm flipH="1" rot="10800000">
            <a:off x="10568975" y="1131225"/>
            <a:ext cx="689100" cy="2079600"/>
          </a:xfrm>
          <a:prstGeom prst="curvedConnector3">
            <a:avLst>
              <a:gd fmla="val 50006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4" name="Google Shape;434;p47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48"/>
          <p:cNvCxnSpPr/>
          <p:nvPr/>
        </p:nvCxnSpPr>
        <p:spPr>
          <a:xfrm>
            <a:off x="8465525" y="863950"/>
            <a:ext cx="0" cy="8816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1060152" y="968656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1" name="Google Shape;441;p48"/>
          <p:cNvSpPr/>
          <p:nvPr/>
        </p:nvSpPr>
        <p:spPr>
          <a:xfrm>
            <a:off x="6492125" y="286150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카메라 프레임 받기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8"/>
          <p:cNvSpPr/>
          <p:nvPr/>
        </p:nvSpPr>
        <p:spPr>
          <a:xfrm>
            <a:off x="6492125" y="2331050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 탐지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6499775" y="4103725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 랜드마크 탐지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6492125" y="6012725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 호출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0593" y="339600"/>
            <a:ext cx="4119208" cy="3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8"/>
          <p:cNvPicPr preferRelativeResize="0"/>
          <p:nvPr/>
        </p:nvPicPr>
        <p:blipFill rotWithShape="1">
          <a:blip r:embed="rId4">
            <a:alphaModFix/>
          </a:blip>
          <a:srcRect b="0" l="0" r="21893" t="0"/>
          <a:stretch/>
        </p:blipFill>
        <p:spPr>
          <a:xfrm>
            <a:off x="587825" y="2330950"/>
            <a:ext cx="3532450" cy="33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8"/>
          <p:cNvPicPr preferRelativeResize="0"/>
          <p:nvPr/>
        </p:nvPicPr>
        <p:blipFill rotWithShape="1">
          <a:blip r:embed="rId5">
            <a:alphaModFix/>
          </a:blip>
          <a:srcRect b="0" l="16395" r="18824" t="8500"/>
          <a:stretch/>
        </p:blipFill>
        <p:spPr>
          <a:xfrm>
            <a:off x="12660598" y="4494300"/>
            <a:ext cx="4119199" cy="40940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48"/>
          <p:cNvCxnSpPr>
            <a:stCxn id="441" idx="3"/>
            <a:endCxn id="445" idx="1"/>
          </p:cNvCxnSpPr>
          <p:nvPr/>
        </p:nvCxnSpPr>
        <p:spPr>
          <a:xfrm>
            <a:off x="10415525" y="575050"/>
            <a:ext cx="2245200" cy="13092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48"/>
          <p:cNvCxnSpPr>
            <a:stCxn id="445" idx="1"/>
            <a:endCxn id="445" idx="1"/>
          </p:cNvCxnSpPr>
          <p:nvPr/>
        </p:nvCxnSpPr>
        <p:spPr>
          <a:xfrm>
            <a:off x="12660593" y="18843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0" name="Google Shape;450;p48"/>
          <p:cNvCxnSpPr>
            <a:stCxn id="442" idx="1"/>
            <a:endCxn id="446" idx="3"/>
          </p:cNvCxnSpPr>
          <p:nvPr/>
        </p:nvCxnSpPr>
        <p:spPr>
          <a:xfrm flipH="1">
            <a:off x="4120325" y="2619950"/>
            <a:ext cx="2371800" cy="1407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48"/>
          <p:cNvCxnSpPr>
            <a:stCxn id="443" idx="3"/>
            <a:endCxn id="447" idx="1"/>
          </p:cNvCxnSpPr>
          <p:nvPr/>
        </p:nvCxnSpPr>
        <p:spPr>
          <a:xfrm>
            <a:off x="10423175" y="4392625"/>
            <a:ext cx="2237400" cy="21486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48"/>
          <p:cNvSpPr txBox="1"/>
          <p:nvPr/>
        </p:nvSpPr>
        <p:spPr>
          <a:xfrm>
            <a:off x="1060150" y="7656125"/>
            <a:ext cx="6783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overlay_sunglasses(frame, landmarks)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48"/>
          <p:cNvCxnSpPr>
            <a:stCxn id="444" idx="1"/>
            <a:endCxn id="452" idx="0"/>
          </p:cNvCxnSpPr>
          <p:nvPr/>
        </p:nvCxnSpPr>
        <p:spPr>
          <a:xfrm flipH="1">
            <a:off x="4451825" y="6301625"/>
            <a:ext cx="2040300" cy="13545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4" name="Google Shape;454;p48"/>
          <p:cNvSpPr txBox="1"/>
          <p:nvPr/>
        </p:nvSpPr>
        <p:spPr>
          <a:xfrm>
            <a:off x="587827" y="646502"/>
            <a:ext cx="392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overlay_sunglasses()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8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" name="Google Shape;460;p49"/>
          <p:cNvCxnSpPr/>
          <p:nvPr/>
        </p:nvCxnSpPr>
        <p:spPr>
          <a:xfrm>
            <a:off x="8465525" y="0"/>
            <a:ext cx="0" cy="9679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1" name="Google Shape;461;p49"/>
          <p:cNvCxnSpPr/>
          <p:nvPr/>
        </p:nvCxnSpPr>
        <p:spPr>
          <a:xfrm>
            <a:off x="1060152" y="968656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49"/>
          <p:cNvSpPr/>
          <p:nvPr/>
        </p:nvSpPr>
        <p:spPr>
          <a:xfrm>
            <a:off x="6492125" y="286150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선글라스 이미지 로드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9"/>
          <p:cNvSpPr/>
          <p:nvPr/>
        </p:nvSpPr>
        <p:spPr>
          <a:xfrm>
            <a:off x="6492125" y="2331050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눈 index 설정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9"/>
          <p:cNvSpPr/>
          <p:nvPr/>
        </p:nvSpPr>
        <p:spPr>
          <a:xfrm>
            <a:off x="6499775" y="4103725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양 끝점의 좌표 저장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9"/>
          <p:cNvSpPr/>
          <p:nvPr/>
        </p:nvSpPr>
        <p:spPr>
          <a:xfrm>
            <a:off x="6492125" y="6012725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 점으로 눈의 범위 설정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49"/>
          <p:cNvCxnSpPr>
            <a:stCxn id="462" idx="3"/>
            <a:endCxn id="467" idx="1"/>
          </p:cNvCxnSpPr>
          <p:nvPr/>
        </p:nvCxnSpPr>
        <p:spPr>
          <a:xfrm>
            <a:off x="10415525" y="575050"/>
            <a:ext cx="3377100" cy="6546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49"/>
          <p:cNvCxnSpPr>
            <a:stCxn id="464" idx="3"/>
            <a:endCxn id="469" idx="1"/>
          </p:cNvCxnSpPr>
          <p:nvPr/>
        </p:nvCxnSpPr>
        <p:spPr>
          <a:xfrm>
            <a:off x="10423175" y="4392625"/>
            <a:ext cx="2592600" cy="28602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0" name="Google Shape;47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7775" y="136015"/>
            <a:ext cx="2323980" cy="21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9"/>
          <p:cNvSpPr/>
          <p:nvPr/>
        </p:nvSpPr>
        <p:spPr>
          <a:xfrm>
            <a:off x="13792725" y="133750"/>
            <a:ext cx="2354100" cy="2191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 rotWithShape="1">
          <a:blip r:embed="rId4">
            <a:alphaModFix/>
          </a:blip>
          <a:srcRect b="0" l="17808" r="18772" t="21562"/>
          <a:stretch/>
        </p:blipFill>
        <p:spPr>
          <a:xfrm>
            <a:off x="13792613" y="2619938"/>
            <a:ext cx="2744499" cy="254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9"/>
          <p:cNvCxnSpPr>
            <a:stCxn id="463" idx="3"/>
            <a:endCxn id="471" idx="1"/>
          </p:cNvCxnSpPr>
          <p:nvPr/>
        </p:nvCxnSpPr>
        <p:spPr>
          <a:xfrm>
            <a:off x="10415525" y="2619950"/>
            <a:ext cx="3377100" cy="1272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49"/>
          <p:cNvSpPr txBox="1"/>
          <p:nvPr/>
        </p:nvSpPr>
        <p:spPr>
          <a:xfrm>
            <a:off x="223700" y="1983500"/>
            <a:ext cx="51306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left_eye_indices = [33, 133]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right_eye_indices = [362,263]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49"/>
          <p:cNvCxnSpPr/>
          <p:nvPr/>
        </p:nvCxnSpPr>
        <p:spPr>
          <a:xfrm>
            <a:off x="5356725" y="1962725"/>
            <a:ext cx="0" cy="127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49"/>
          <p:cNvCxnSpPr>
            <a:stCxn id="463" idx="1"/>
            <a:endCxn id="473" idx="3"/>
          </p:cNvCxnSpPr>
          <p:nvPr/>
        </p:nvCxnSpPr>
        <p:spPr>
          <a:xfrm flipH="1">
            <a:off x="5354225" y="2619950"/>
            <a:ext cx="1137900" cy="6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6" name="Google Shape;47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875" y="6198700"/>
            <a:ext cx="44196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15637" y="5781675"/>
            <a:ext cx="3923400" cy="29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 txBox="1"/>
          <p:nvPr/>
        </p:nvSpPr>
        <p:spPr>
          <a:xfrm>
            <a:off x="764875" y="3663425"/>
            <a:ext cx="51306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min(), max()를 통해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 눈의 끝 점을 선택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8" name="Google Shape;478;p49"/>
          <p:cNvCxnSpPr/>
          <p:nvPr/>
        </p:nvCxnSpPr>
        <p:spPr>
          <a:xfrm>
            <a:off x="5356725" y="3642650"/>
            <a:ext cx="0" cy="127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49"/>
          <p:cNvCxnSpPr/>
          <p:nvPr/>
        </p:nvCxnSpPr>
        <p:spPr>
          <a:xfrm flipH="1">
            <a:off x="5354225" y="4299275"/>
            <a:ext cx="1137900" cy="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49"/>
          <p:cNvCxnSpPr>
            <a:stCxn id="465" idx="1"/>
            <a:endCxn id="476" idx="3"/>
          </p:cNvCxnSpPr>
          <p:nvPr/>
        </p:nvCxnSpPr>
        <p:spPr>
          <a:xfrm flipH="1">
            <a:off x="5184425" y="6301625"/>
            <a:ext cx="1307700" cy="15543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49"/>
          <p:cNvSpPr txBox="1"/>
          <p:nvPr/>
        </p:nvSpPr>
        <p:spPr>
          <a:xfrm>
            <a:off x="587827" y="646502"/>
            <a:ext cx="392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overlay_sunglasses()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9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" name="Google Shape;487;p50"/>
          <p:cNvCxnSpPr/>
          <p:nvPr/>
        </p:nvCxnSpPr>
        <p:spPr>
          <a:xfrm>
            <a:off x="8465525" y="0"/>
            <a:ext cx="0" cy="9679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p50"/>
          <p:cNvCxnSpPr/>
          <p:nvPr/>
        </p:nvCxnSpPr>
        <p:spPr>
          <a:xfrm>
            <a:off x="1060152" y="968656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50"/>
          <p:cNvSpPr/>
          <p:nvPr/>
        </p:nvSpPr>
        <p:spPr>
          <a:xfrm>
            <a:off x="6492125" y="1130125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눈 가로/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세로 길이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계산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0"/>
          <p:cNvSpPr/>
          <p:nvPr/>
        </p:nvSpPr>
        <p:spPr>
          <a:xfrm>
            <a:off x="6503825" y="4516275"/>
            <a:ext cx="39234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선글라스 이미지 Resize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1" name="Google Shape;491;p50"/>
          <p:cNvCxnSpPr>
            <a:stCxn id="489" idx="3"/>
            <a:endCxn id="492" idx="1"/>
          </p:cNvCxnSpPr>
          <p:nvPr/>
        </p:nvCxnSpPr>
        <p:spPr>
          <a:xfrm>
            <a:off x="10415525" y="1419025"/>
            <a:ext cx="1980900" cy="36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50"/>
          <p:cNvCxnSpPr>
            <a:stCxn id="490" idx="3"/>
            <a:endCxn id="494" idx="1"/>
          </p:cNvCxnSpPr>
          <p:nvPr/>
        </p:nvCxnSpPr>
        <p:spPr>
          <a:xfrm>
            <a:off x="10427225" y="4805175"/>
            <a:ext cx="1969200" cy="98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5" name="Google Shape;495;p50"/>
          <p:cNvSpPr txBox="1"/>
          <p:nvPr/>
        </p:nvSpPr>
        <p:spPr>
          <a:xfrm>
            <a:off x="223675" y="2792050"/>
            <a:ext cx="7100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glasses_width = int((x2-x1) * 2.3)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glasses_height = int(0.8 * glasses_width)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6" name="Google Shape;496;p50"/>
          <p:cNvCxnSpPr>
            <a:stCxn id="489" idx="1"/>
            <a:endCxn id="495" idx="0"/>
          </p:cNvCxnSpPr>
          <p:nvPr/>
        </p:nvCxnSpPr>
        <p:spPr>
          <a:xfrm flipH="1">
            <a:off x="3773825" y="1419025"/>
            <a:ext cx="2718300" cy="13731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50"/>
          <p:cNvSpPr txBox="1"/>
          <p:nvPr/>
        </p:nvSpPr>
        <p:spPr>
          <a:xfrm>
            <a:off x="223675" y="6289400"/>
            <a:ext cx="71004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overlay = cv2.resize(sunglasses_img,(width,height)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50"/>
          <p:cNvCxnSpPr/>
          <p:nvPr/>
        </p:nvCxnSpPr>
        <p:spPr>
          <a:xfrm>
            <a:off x="375225" y="6289400"/>
            <a:ext cx="679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2" name="Google Shape;49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6425" y="240625"/>
            <a:ext cx="4119200" cy="3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6413" y="3433012"/>
            <a:ext cx="3905625" cy="2940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50"/>
          <p:cNvCxnSpPr>
            <a:stCxn id="490" idx="1"/>
            <a:endCxn id="497" idx="0"/>
          </p:cNvCxnSpPr>
          <p:nvPr/>
        </p:nvCxnSpPr>
        <p:spPr>
          <a:xfrm flipH="1">
            <a:off x="3773825" y="4805175"/>
            <a:ext cx="2730000" cy="14841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50"/>
          <p:cNvCxnSpPr/>
          <p:nvPr/>
        </p:nvCxnSpPr>
        <p:spPr>
          <a:xfrm>
            <a:off x="223700" y="2782475"/>
            <a:ext cx="686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1" name="Google Shape;50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96425" y="6476350"/>
            <a:ext cx="4631644" cy="308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50"/>
          <p:cNvCxnSpPr>
            <a:stCxn id="490" idx="3"/>
            <a:endCxn id="501" idx="1"/>
          </p:cNvCxnSpPr>
          <p:nvPr/>
        </p:nvCxnSpPr>
        <p:spPr>
          <a:xfrm>
            <a:off x="10427225" y="4805175"/>
            <a:ext cx="1969200" cy="3216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p50"/>
          <p:cNvSpPr txBox="1"/>
          <p:nvPr/>
        </p:nvSpPr>
        <p:spPr>
          <a:xfrm>
            <a:off x="587827" y="646502"/>
            <a:ext cx="392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overlay_sunglasses()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0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p51"/>
          <p:cNvCxnSpPr/>
          <p:nvPr/>
        </p:nvCxnSpPr>
        <p:spPr>
          <a:xfrm>
            <a:off x="8465525" y="0"/>
            <a:ext cx="0" cy="9679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0" name="Google Shape;510;p51"/>
          <p:cNvCxnSpPr/>
          <p:nvPr/>
        </p:nvCxnSpPr>
        <p:spPr>
          <a:xfrm>
            <a:off x="1060152" y="968656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51"/>
          <p:cNvSpPr/>
          <p:nvPr/>
        </p:nvSpPr>
        <p:spPr>
          <a:xfrm>
            <a:off x="6492125" y="966925"/>
            <a:ext cx="3923400" cy="96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회전 각도를 계산하고</a:t>
            </a:r>
            <a:b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선글라스 회전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1"/>
          <p:cNvSpPr/>
          <p:nvPr/>
        </p:nvSpPr>
        <p:spPr>
          <a:xfrm>
            <a:off x="6503825" y="4516275"/>
            <a:ext cx="3923400" cy="907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선글라스와 원본 이미지 투명도 계산 후 전달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3" name="Google Shape;513;p51"/>
          <p:cNvCxnSpPr>
            <a:stCxn id="511" idx="3"/>
            <a:endCxn id="514" idx="1"/>
          </p:cNvCxnSpPr>
          <p:nvPr/>
        </p:nvCxnSpPr>
        <p:spPr>
          <a:xfrm>
            <a:off x="10415525" y="1451725"/>
            <a:ext cx="1980900" cy="67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51"/>
          <p:cNvCxnSpPr>
            <a:stCxn id="512" idx="3"/>
            <a:endCxn id="516" idx="1"/>
          </p:cNvCxnSpPr>
          <p:nvPr/>
        </p:nvCxnSpPr>
        <p:spPr>
          <a:xfrm>
            <a:off x="10427225" y="4970025"/>
            <a:ext cx="1969200" cy="1319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p51"/>
          <p:cNvSpPr txBox="1"/>
          <p:nvPr/>
        </p:nvSpPr>
        <p:spPr>
          <a:xfrm>
            <a:off x="223675" y="2792050"/>
            <a:ext cx="77931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angle = calculate_angle(landmarks, frame)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rotated_img = rotate_image(overlay, </a:t>
            </a: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-angle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8" name="Google Shape;518;p51"/>
          <p:cNvCxnSpPr>
            <a:stCxn id="511" idx="1"/>
            <a:endCxn id="517" idx="0"/>
          </p:cNvCxnSpPr>
          <p:nvPr/>
        </p:nvCxnSpPr>
        <p:spPr>
          <a:xfrm flipH="1">
            <a:off x="4120325" y="1451725"/>
            <a:ext cx="2371800" cy="13404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Google Shape;519;p51"/>
          <p:cNvSpPr txBox="1"/>
          <p:nvPr/>
        </p:nvSpPr>
        <p:spPr>
          <a:xfrm>
            <a:off x="223675" y="6289400"/>
            <a:ext cx="77931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alpha_s = rotated_img</a:t>
            </a: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[:,:,3]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255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alpha_l = 1.0 - alpha_s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alpha_s * rotated_img + alpha_l *overlay_img</a:t>
            </a:r>
            <a:endParaRPr b="0" i="0" sz="3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p51"/>
          <p:cNvCxnSpPr/>
          <p:nvPr/>
        </p:nvCxnSpPr>
        <p:spPr>
          <a:xfrm>
            <a:off x="375225" y="6289400"/>
            <a:ext cx="679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51"/>
          <p:cNvCxnSpPr>
            <a:stCxn id="512" idx="1"/>
            <a:endCxn id="519" idx="0"/>
          </p:cNvCxnSpPr>
          <p:nvPr/>
        </p:nvCxnSpPr>
        <p:spPr>
          <a:xfrm flipH="1">
            <a:off x="4120325" y="4970025"/>
            <a:ext cx="2383500" cy="13194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2" name="Google Shape;522;p51"/>
          <p:cNvCxnSpPr/>
          <p:nvPr/>
        </p:nvCxnSpPr>
        <p:spPr>
          <a:xfrm>
            <a:off x="223700" y="2858675"/>
            <a:ext cx="686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6" name="Google Shape;516;p51"/>
          <p:cNvPicPr preferRelativeResize="0"/>
          <p:nvPr/>
        </p:nvPicPr>
        <p:blipFill rotWithShape="1">
          <a:blip r:embed="rId3">
            <a:alphaModFix/>
          </a:blip>
          <a:srcRect b="23298" l="25317" r="19284" t="11947"/>
          <a:stretch/>
        </p:blipFill>
        <p:spPr>
          <a:xfrm>
            <a:off x="12396427" y="4562342"/>
            <a:ext cx="3939901" cy="345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6425" y="577224"/>
            <a:ext cx="4563978" cy="3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1"/>
          <p:cNvSpPr txBox="1"/>
          <p:nvPr/>
        </p:nvSpPr>
        <p:spPr>
          <a:xfrm>
            <a:off x="587827" y="646502"/>
            <a:ext cx="392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overlay_sunglasses()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1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p51"/>
          <p:cNvCxnSpPr/>
          <p:nvPr/>
        </p:nvCxnSpPr>
        <p:spPr>
          <a:xfrm rot="10800000">
            <a:off x="4080650" y="3917688"/>
            <a:ext cx="0" cy="36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51"/>
          <p:cNvCxnSpPr/>
          <p:nvPr/>
        </p:nvCxnSpPr>
        <p:spPr>
          <a:xfrm>
            <a:off x="2370650" y="4280388"/>
            <a:ext cx="3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51"/>
          <p:cNvSpPr txBox="1"/>
          <p:nvPr/>
        </p:nvSpPr>
        <p:spPr>
          <a:xfrm>
            <a:off x="2370650" y="4316825"/>
            <a:ext cx="3420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150">
                <a:solidFill>
                  <a:srgbClr val="555555"/>
                </a:solidFill>
              </a:rPr>
              <a:t>cv2.GetRotationMatrix2D()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52"/>
          <p:cNvCxnSpPr>
            <a:endCxn id="533" idx="0"/>
          </p:cNvCxnSpPr>
          <p:nvPr/>
        </p:nvCxnSpPr>
        <p:spPr>
          <a:xfrm>
            <a:off x="8527775" y="-12"/>
            <a:ext cx="6600" cy="1096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4" name="Google Shape;534;p52"/>
          <p:cNvSpPr txBox="1"/>
          <p:nvPr/>
        </p:nvSpPr>
        <p:spPr>
          <a:xfrm>
            <a:off x="587827" y="646502"/>
            <a:ext cx="392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overlay_sunglasses()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52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6" name="Google Shape;536;p52"/>
          <p:cNvCxnSpPr/>
          <p:nvPr/>
        </p:nvCxnSpPr>
        <p:spPr>
          <a:xfrm>
            <a:off x="8534375" y="1385388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7" name="Google Shape;537;p52"/>
          <p:cNvCxnSpPr/>
          <p:nvPr/>
        </p:nvCxnSpPr>
        <p:spPr>
          <a:xfrm>
            <a:off x="8534370" y="1163069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52"/>
          <p:cNvCxnSpPr/>
          <p:nvPr/>
        </p:nvCxnSpPr>
        <p:spPr>
          <a:xfrm>
            <a:off x="8534370" y="116306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p52"/>
          <p:cNvSpPr/>
          <p:nvPr/>
        </p:nvSpPr>
        <p:spPr>
          <a:xfrm>
            <a:off x="6499775" y="1096488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알파 블렌딩 (오버레이)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975" y="2124300"/>
            <a:ext cx="6096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2"/>
          <p:cNvSpPr txBox="1"/>
          <p:nvPr/>
        </p:nvSpPr>
        <p:spPr>
          <a:xfrm>
            <a:off x="1373525" y="7277350"/>
            <a:ext cx="14321700" cy="183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overlay_img = frame[y1:y2, x1:x2]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 in range(3):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overlay_img[:,:,c]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alpha_s *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rotated_img[:,:,c]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alpha_l * overlay_img[:,:,c] 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2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53"/>
          <p:cNvCxnSpPr/>
          <p:nvPr/>
        </p:nvCxnSpPr>
        <p:spPr>
          <a:xfrm>
            <a:off x="1060152" y="968656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53"/>
          <p:cNvSpPr txBox="1"/>
          <p:nvPr/>
        </p:nvSpPr>
        <p:spPr>
          <a:xfrm>
            <a:off x="8953498" y="4587995"/>
            <a:ext cx="9334500" cy="4663200"/>
          </a:xfrm>
          <a:prstGeom prst="rect">
            <a:avLst/>
          </a:prstGeom>
          <a:solidFill>
            <a:srgbClr val="F2F2F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datetime.now()를 통해 현재 날짜와 시간을 문자열로 변환, 저장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문자열을 저장될 이미지의 이름에 넣어 기존의 파일을 덮어쓰지 않도록 함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저장된 사진을 바로 확인할 수 있도록 imshow로 창 띄우기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3"/>
          <p:cNvSpPr txBox="1"/>
          <p:nvPr/>
        </p:nvSpPr>
        <p:spPr>
          <a:xfrm>
            <a:off x="0" y="4585023"/>
            <a:ext cx="8953500" cy="4666200"/>
          </a:xfrm>
          <a:prstGeom prst="rect">
            <a:avLst/>
          </a:prstGeom>
          <a:solidFill>
            <a:srgbClr val="F2F2F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hasattr(self, “current_frame”):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timestamp = </a:t>
            </a:r>
            <a:r>
              <a:rPr b="1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datetime.now().strftime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(“%Y%m%d_%H%M%S”)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output_img_path: str =f”{./Images/capture_image_{timestamp}.png”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cv2.imwrite(output_img_path, self.current_frame)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captured_img = cv2.imread(output_img_path, cv2.IMREAD_COLOR)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cv2.imshow(“Captured Image”, captured_img)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3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53"/>
          <p:cNvGrpSpPr/>
          <p:nvPr/>
        </p:nvGrpSpPr>
        <p:grpSpPr>
          <a:xfrm>
            <a:off x="4" y="318615"/>
            <a:ext cx="18288445" cy="3309148"/>
            <a:chOff x="195997" y="342900"/>
            <a:chExt cx="16654626" cy="3013521"/>
          </a:xfrm>
        </p:grpSpPr>
        <p:pic>
          <p:nvPicPr>
            <p:cNvPr id="551" name="Google Shape;551;p53"/>
            <p:cNvPicPr preferRelativeResize="0"/>
            <p:nvPr/>
          </p:nvPicPr>
          <p:blipFill rotWithShape="1">
            <a:blip r:embed="rId3">
              <a:alphaModFix/>
            </a:blip>
            <a:srcRect b="0" l="18558" r="40043" t="54918"/>
            <a:stretch/>
          </p:blipFill>
          <p:spPr>
            <a:xfrm>
              <a:off x="11974516" y="342900"/>
              <a:ext cx="4876107" cy="3013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53"/>
            <p:cNvPicPr preferRelativeResize="0"/>
            <p:nvPr/>
          </p:nvPicPr>
          <p:blipFill rotWithShape="1">
            <a:blip r:embed="rId3">
              <a:alphaModFix/>
            </a:blip>
            <a:srcRect b="53375" l="0" r="0" t="0"/>
            <a:stretch/>
          </p:blipFill>
          <p:spPr>
            <a:xfrm>
              <a:off x="195997" y="353383"/>
              <a:ext cx="11778519" cy="30030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7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27"/>
          <p:cNvSpPr txBox="1"/>
          <p:nvPr/>
        </p:nvSpPr>
        <p:spPr>
          <a:xfrm>
            <a:off x="587827" y="606877"/>
            <a:ext cx="283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587816" y="5752321"/>
            <a:ext cx="81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160D8"/>
                </a:solidFill>
              </a:rPr>
              <a:t>영상처리 기법 사용하여 기존의 카메라 어플의 기능 및 부가적인 기능(사진 전송 서비스) 구현</a:t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1078395" y="5165195"/>
            <a:ext cx="78765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목</a:t>
            </a:r>
            <a:r>
              <a:rPr b="1" lang="en-US" sz="2499">
                <a:solidFill>
                  <a:srgbClr val="3160D8"/>
                </a:solidFill>
              </a:rPr>
              <a:t>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d&#10;" id="190" name="Google Shape;190;p27"/>
          <p:cNvSpPr/>
          <p:nvPr/>
        </p:nvSpPr>
        <p:spPr>
          <a:xfrm>
            <a:off x="-3" y="1687814"/>
            <a:ext cx="9547459" cy="5617280"/>
          </a:xfrm>
          <a:custGeom>
            <a:rect b="b" l="l" r="r" t="t"/>
            <a:pathLst>
              <a:path extrusionOk="0" h="5617280" w="9547459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4250" y="1687825"/>
            <a:ext cx="7001050" cy="56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498079" y="3130421"/>
            <a:ext cx="81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160D8"/>
                </a:solidFill>
              </a:rPr>
              <a:t>카메라 화면에 가상 요소를 더해 사용자에게 창의적이고 유쾌한 사진 촬영 경험을 제공</a:t>
            </a:r>
            <a:endParaRPr sz="2000">
              <a:solidFill>
                <a:srgbClr val="3160D8"/>
              </a:solidFill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988657" y="2525570"/>
            <a:ext cx="78765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동기</a:t>
            </a:r>
            <a:endParaRPr b="1" i="0" sz="2499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7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4"/>
          <p:cNvSpPr txBox="1"/>
          <p:nvPr/>
        </p:nvSpPr>
        <p:spPr>
          <a:xfrm>
            <a:off x="587827" y="606877"/>
            <a:ext cx="3923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Blush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54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54"/>
          <p:cNvSpPr/>
          <p:nvPr/>
        </p:nvSpPr>
        <p:spPr>
          <a:xfrm>
            <a:off x="6881825" y="2843725"/>
            <a:ext cx="37623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 영역 좌표 받기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4"/>
          <p:cNvSpPr/>
          <p:nvPr/>
        </p:nvSpPr>
        <p:spPr>
          <a:xfrm>
            <a:off x="7683163" y="1372250"/>
            <a:ext cx="2159622" cy="681318"/>
          </a:xfrm>
          <a:prstGeom prst="flowChartTerminator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 받기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p54"/>
          <p:cNvCxnSpPr>
            <a:stCxn id="560" idx="2"/>
            <a:endCxn id="560" idx="2"/>
          </p:cNvCxnSpPr>
          <p:nvPr/>
        </p:nvCxnSpPr>
        <p:spPr>
          <a:xfrm>
            <a:off x="8762974" y="2053568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2" name="Google Shape;562;p54"/>
          <p:cNvCxnSpPr>
            <a:stCxn id="560" idx="3"/>
          </p:cNvCxnSpPr>
          <p:nvPr/>
        </p:nvCxnSpPr>
        <p:spPr>
          <a:xfrm>
            <a:off x="9842785" y="1712909"/>
            <a:ext cx="1835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54"/>
          <p:cNvCxnSpPr>
            <a:stCxn id="559" idx="3"/>
          </p:cNvCxnSpPr>
          <p:nvPr/>
        </p:nvCxnSpPr>
        <p:spPr>
          <a:xfrm>
            <a:off x="10644125" y="3132625"/>
            <a:ext cx="1034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4" name="Google Shape;564;p54"/>
          <p:cNvCxnSpPr/>
          <p:nvPr/>
        </p:nvCxnSpPr>
        <p:spPr>
          <a:xfrm>
            <a:off x="11655550" y="1738875"/>
            <a:ext cx="0" cy="1422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p54"/>
          <p:cNvCxnSpPr/>
          <p:nvPr/>
        </p:nvCxnSpPr>
        <p:spPr>
          <a:xfrm>
            <a:off x="11655550" y="2429625"/>
            <a:ext cx="153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6" name="Google Shape;566;p54"/>
          <p:cNvSpPr/>
          <p:nvPr/>
        </p:nvSpPr>
        <p:spPr>
          <a:xfrm>
            <a:off x="13187050" y="2088975"/>
            <a:ext cx="4587300" cy="681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4"/>
          <p:cNvSpPr txBox="1"/>
          <p:nvPr/>
        </p:nvSpPr>
        <p:spPr>
          <a:xfrm>
            <a:off x="13491975" y="2135125"/>
            <a:ext cx="66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add_blush(frame,landmarks)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568;p54"/>
          <p:cNvCxnSpPr>
            <a:stCxn id="560" idx="2"/>
          </p:cNvCxnSpPr>
          <p:nvPr/>
        </p:nvCxnSpPr>
        <p:spPr>
          <a:xfrm>
            <a:off x="8762974" y="205356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54"/>
          <p:cNvCxnSpPr>
            <a:stCxn id="560" idx="2"/>
            <a:endCxn id="559" idx="0"/>
          </p:cNvCxnSpPr>
          <p:nvPr/>
        </p:nvCxnSpPr>
        <p:spPr>
          <a:xfrm>
            <a:off x="8762974" y="2053568"/>
            <a:ext cx="0" cy="7902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0" name="Google Shape;57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300" y="1228413"/>
            <a:ext cx="2690975" cy="246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54"/>
          <p:cNvCxnSpPr>
            <a:stCxn id="559" idx="1"/>
          </p:cNvCxnSpPr>
          <p:nvPr/>
        </p:nvCxnSpPr>
        <p:spPr>
          <a:xfrm flipH="1">
            <a:off x="6305225" y="3132625"/>
            <a:ext cx="576600" cy="15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2" name="Google Shape;572;p54"/>
          <p:cNvCxnSpPr>
            <a:stCxn id="560" idx="1"/>
          </p:cNvCxnSpPr>
          <p:nvPr/>
        </p:nvCxnSpPr>
        <p:spPr>
          <a:xfrm rot="10800000">
            <a:off x="6350863" y="1712909"/>
            <a:ext cx="1332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p54"/>
          <p:cNvCxnSpPr/>
          <p:nvPr/>
        </p:nvCxnSpPr>
        <p:spPr>
          <a:xfrm rot="10800000">
            <a:off x="6350900" y="1681775"/>
            <a:ext cx="0" cy="151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4" name="Google Shape;574;p54"/>
          <p:cNvCxnSpPr>
            <a:stCxn id="570" idx="3"/>
          </p:cNvCxnSpPr>
          <p:nvPr/>
        </p:nvCxnSpPr>
        <p:spPr>
          <a:xfrm>
            <a:off x="5325275" y="2462726"/>
            <a:ext cx="989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575" name="Google Shape;575;p54"/>
          <p:cNvSpPr/>
          <p:nvPr/>
        </p:nvSpPr>
        <p:spPr>
          <a:xfrm>
            <a:off x="6728375" y="6366725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양쪽 볼 인덱스 정의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6" name="Google Shape;576;p54"/>
          <p:cNvCxnSpPr>
            <a:stCxn id="559" idx="2"/>
            <a:endCxn id="575" idx="0"/>
          </p:cNvCxnSpPr>
          <p:nvPr/>
        </p:nvCxnSpPr>
        <p:spPr>
          <a:xfrm>
            <a:off x="8762975" y="3421525"/>
            <a:ext cx="0" cy="2945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54"/>
          <p:cNvCxnSpPr/>
          <p:nvPr/>
        </p:nvCxnSpPr>
        <p:spPr>
          <a:xfrm>
            <a:off x="10797575" y="6655625"/>
            <a:ext cx="2451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8" name="Google Shape;578;p54"/>
          <p:cNvSpPr/>
          <p:nvPr/>
        </p:nvSpPr>
        <p:spPr>
          <a:xfrm>
            <a:off x="13255825" y="6078575"/>
            <a:ext cx="4587300" cy="1018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4"/>
          <p:cNvSpPr txBox="1"/>
          <p:nvPr/>
        </p:nvSpPr>
        <p:spPr>
          <a:xfrm>
            <a:off x="13949175" y="6112750"/>
            <a:ext cx="37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left_check_index = 50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right_check_index = 280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300" y="3918850"/>
            <a:ext cx="2690975" cy="27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4300" y="6665500"/>
            <a:ext cx="2690975" cy="288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54"/>
          <p:cNvCxnSpPr>
            <a:stCxn id="575" idx="1"/>
            <a:endCxn id="580" idx="3"/>
          </p:cNvCxnSpPr>
          <p:nvPr/>
        </p:nvCxnSpPr>
        <p:spPr>
          <a:xfrm rot="10800000">
            <a:off x="5325275" y="5296025"/>
            <a:ext cx="1403100" cy="1359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3" name="Google Shape;583;p54"/>
          <p:cNvCxnSpPr>
            <a:stCxn id="575" idx="1"/>
            <a:endCxn id="581" idx="3"/>
          </p:cNvCxnSpPr>
          <p:nvPr/>
        </p:nvCxnSpPr>
        <p:spPr>
          <a:xfrm flipH="1">
            <a:off x="5325275" y="6655625"/>
            <a:ext cx="1403100" cy="1452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p54"/>
          <p:cNvCxnSpPr>
            <a:stCxn id="575" idx="2"/>
          </p:cNvCxnSpPr>
          <p:nvPr/>
        </p:nvCxnSpPr>
        <p:spPr>
          <a:xfrm>
            <a:off x="8762975" y="6944525"/>
            <a:ext cx="0" cy="27789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5" name="Google Shape;585;p54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5"/>
          <p:cNvSpPr txBox="1"/>
          <p:nvPr/>
        </p:nvSpPr>
        <p:spPr>
          <a:xfrm>
            <a:off x="587827" y="606877"/>
            <a:ext cx="3923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Blush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55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p55"/>
          <p:cNvCxnSpPr>
            <a:endCxn id="593" idx="0"/>
          </p:cNvCxnSpPr>
          <p:nvPr/>
        </p:nvCxnSpPr>
        <p:spPr>
          <a:xfrm>
            <a:off x="8686775" y="-13812"/>
            <a:ext cx="0" cy="775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3" name="Google Shape;593;p55"/>
          <p:cNvSpPr/>
          <p:nvPr/>
        </p:nvSpPr>
        <p:spPr>
          <a:xfrm>
            <a:off x="6652175" y="761988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랜드마크 좌표 생성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55"/>
          <p:cNvCxnSpPr>
            <a:endCxn id="595" idx="0"/>
          </p:cNvCxnSpPr>
          <p:nvPr/>
        </p:nvCxnSpPr>
        <p:spPr>
          <a:xfrm>
            <a:off x="8686775" y="1768788"/>
            <a:ext cx="0" cy="2193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55"/>
          <p:cNvSpPr/>
          <p:nvPr/>
        </p:nvSpPr>
        <p:spPr>
          <a:xfrm>
            <a:off x="6652175" y="1828788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픽셀 좌표로 변환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7" name="Google Shape;597;p55"/>
          <p:cNvCxnSpPr/>
          <p:nvPr/>
        </p:nvCxnSpPr>
        <p:spPr>
          <a:xfrm>
            <a:off x="5410174" y="1215368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55"/>
          <p:cNvCxnSpPr/>
          <p:nvPr/>
        </p:nvCxnSpPr>
        <p:spPr>
          <a:xfrm>
            <a:off x="5410174" y="121536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55"/>
          <p:cNvCxnSpPr>
            <a:stCxn id="593" idx="3"/>
          </p:cNvCxnSpPr>
          <p:nvPr/>
        </p:nvCxnSpPr>
        <p:spPr>
          <a:xfrm>
            <a:off x="10721375" y="1050888"/>
            <a:ext cx="669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55"/>
          <p:cNvCxnSpPr/>
          <p:nvPr/>
        </p:nvCxnSpPr>
        <p:spPr>
          <a:xfrm>
            <a:off x="11350750" y="1033975"/>
            <a:ext cx="0" cy="111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55"/>
          <p:cNvCxnSpPr>
            <a:stCxn id="596" idx="3"/>
          </p:cNvCxnSpPr>
          <p:nvPr/>
        </p:nvCxnSpPr>
        <p:spPr>
          <a:xfrm>
            <a:off x="10721375" y="2117688"/>
            <a:ext cx="669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55"/>
          <p:cNvCxnSpPr/>
          <p:nvPr/>
        </p:nvCxnSpPr>
        <p:spPr>
          <a:xfrm>
            <a:off x="11373600" y="1548450"/>
            <a:ext cx="1577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3" name="Google Shape;603;p55"/>
          <p:cNvSpPr/>
          <p:nvPr/>
        </p:nvSpPr>
        <p:spPr>
          <a:xfrm>
            <a:off x="12973725" y="914400"/>
            <a:ext cx="5280600" cy="1371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5"/>
          <p:cNvSpPr txBox="1"/>
          <p:nvPr/>
        </p:nvSpPr>
        <p:spPr>
          <a:xfrm>
            <a:off x="13598650" y="934275"/>
            <a:ext cx="555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landmark = landmarks[index]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(landmark.x*frame.shape[1],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landmark.y*frame.shape[0])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5" name="Google Shape;605;p55"/>
          <p:cNvCxnSpPr/>
          <p:nvPr/>
        </p:nvCxnSpPr>
        <p:spPr>
          <a:xfrm>
            <a:off x="8686775" y="4969163"/>
            <a:ext cx="0" cy="48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5" name="Google Shape;595;p55"/>
          <p:cNvSpPr/>
          <p:nvPr/>
        </p:nvSpPr>
        <p:spPr>
          <a:xfrm>
            <a:off x="6652175" y="3962388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픽셀 좌표에 원 생성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6" name="Google Shape;606;p55"/>
          <p:cNvCxnSpPr>
            <a:stCxn id="595" idx="3"/>
          </p:cNvCxnSpPr>
          <p:nvPr/>
        </p:nvCxnSpPr>
        <p:spPr>
          <a:xfrm>
            <a:off x="10721375" y="4251288"/>
            <a:ext cx="2227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7" name="Google Shape;607;p55"/>
          <p:cNvSpPr/>
          <p:nvPr/>
        </p:nvSpPr>
        <p:spPr>
          <a:xfrm>
            <a:off x="12973725" y="3742200"/>
            <a:ext cx="5280600" cy="1018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5"/>
          <p:cNvSpPr txBox="1"/>
          <p:nvPr/>
        </p:nvSpPr>
        <p:spPr>
          <a:xfrm>
            <a:off x="13667075" y="3815425"/>
            <a:ext cx="37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cv2.circle(overlay, point, radius, color, -1)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9" name="Google Shape;609;p55"/>
          <p:cNvCxnSpPr>
            <a:stCxn id="595" idx="2"/>
            <a:endCxn id="610" idx="0"/>
          </p:cNvCxnSpPr>
          <p:nvPr/>
        </p:nvCxnSpPr>
        <p:spPr>
          <a:xfrm>
            <a:off x="8686775" y="4540188"/>
            <a:ext cx="0" cy="2622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0" name="Google Shape;610;p55"/>
          <p:cNvSpPr/>
          <p:nvPr/>
        </p:nvSpPr>
        <p:spPr>
          <a:xfrm>
            <a:off x="6652175" y="7162788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가우시안 필터 적용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1" name="Google Shape;611;p55"/>
          <p:cNvCxnSpPr>
            <a:stCxn id="610" idx="3"/>
          </p:cNvCxnSpPr>
          <p:nvPr/>
        </p:nvCxnSpPr>
        <p:spPr>
          <a:xfrm>
            <a:off x="10721375" y="7451688"/>
            <a:ext cx="1947600" cy="24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2" name="Google Shape;612;p55"/>
          <p:cNvSpPr/>
          <p:nvPr/>
        </p:nvSpPr>
        <p:spPr>
          <a:xfrm>
            <a:off x="12638225" y="7111050"/>
            <a:ext cx="5555100" cy="681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5"/>
          <p:cNvSpPr txBox="1"/>
          <p:nvPr/>
        </p:nvSpPr>
        <p:spPr>
          <a:xfrm>
            <a:off x="12668925" y="7199525"/>
            <a:ext cx="592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cv2.GaussianBlur(overlay, (91,91), 0)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55"/>
          <p:cNvCxnSpPr>
            <a:stCxn id="593" idx="2"/>
            <a:endCxn id="596" idx="0"/>
          </p:cNvCxnSpPr>
          <p:nvPr/>
        </p:nvCxnSpPr>
        <p:spPr>
          <a:xfrm>
            <a:off x="8686775" y="1339788"/>
            <a:ext cx="0" cy="489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55"/>
          <p:cNvCxnSpPr>
            <a:stCxn id="595" idx="1"/>
          </p:cNvCxnSpPr>
          <p:nvPr/>
        </p:nvCxnSpPr>
        <p:spPr>
          <a:xfrm rot="10800000">
            <a:off x="4517975" y="4251288"/>
            <a:ext cx="213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16" name="Google Shape;6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00" y="2879038"/>
            <a:ext cx="2962275" cy="2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700" y="5894100"/>
            <a:ext cx="2962275" cy="312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55"/>
          <p:cNvCxnSpPr>
            <a:stCxn id="610" idx="1"/>
            <a:endCxn id="617" idx="3"/>
          </p:cNvCxnSpPr>
          <p:nvPr/>
        </p:nvCxnSpPr>
        <p:spPr>
          <a:xfrm flipH="1">
            <a:off x="4517975" y="7451688"/>
            <a:ext cx="2134200" cy="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9" name="Google Shape;619;p55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6"/>
          <p:cNvSpPr txBox="1"/>
          <p:nvPr/>
        </p:nvSpPr>
        <p:spPr>
          <a:xfrm>
            <a:off x="587827" y="606877"/>
            <a:ext cx="3923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5" name="Google Shape;625;p56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6" name="Google Shape;626;p56"/>
          <p:cNvSpPr/>
          <p:nvPr/>
        </p:nvSpPr>
        <p:spPr>
          <a:xfrm>
            <a:off x="6805625" y="2538925"/>
            <a:ext cx="37623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 영역 좌표 받기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6"/>
          <p:cNvSpPr/>
          <p:nvPr/>
        </p:nvSpPr>
        <p:spPr>
          <a:xfrm>
            <a:off x="6652175" y="4766525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배경 이미지 받기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6"/>
          <p:cNvSpPr/>
          <p:nvPr/>
        </p:nvSpPr>
        <p:spPr>
          <a:xfrm>
            <a:off x="7600513" y="1372250"/>
            <a:ext cx="2159622" cy="681318"/>
          </a:xfrm>
          <a:prstGeom prst="flowChartTerminator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 받기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9" name="Google Shape;629;p56"/>
          <p:cNvCxnSpPr>
            <a:stCxn id="627" idx="2"/>
            <a:endCxn id="630" idx="0"/>
          </p:cNvCxnSpPr>
          <p:nvPr/>
        </p:nvCxnSpPr>
        <p:spPr>
          <a:xfrm>
            <a:off x="8686775" y="5344325"/>
            <a:ext cx="0" cy="2123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p56"/>
          <p:cNvSpPr/>
          <p:nvPr/>
        </p:nvSpPr>
        <p:spPr>
          <a:xfrm>
            <a:off x="6652175" y="7467588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얼굴 윤곽 인덱스 배열 생성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1" name="Google Shape;631;p56"/>
          <p:cNvCxnSpPr>
            <a:stCxn id="628" idx="2"/>
            <a:endCxn id="628" idx="2"/>
          </p:cNvCxnSpPr>
          <p:nvPr/>
        </p:nvCxnSpPr>
        <p:spPr>
          <a:xfrm>
            <a:off x="8680324" y="2053568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p56"/>
          <p:cNvCxnSpPr>
            <a:stCxn id="626" idx="2"/>
            <a:endCxn id="627" idx="0"/>
          </p:cNvCxnSpPr>
          <p:nvPr/>
        </p:nvCxnSpPr>
        <p:spPr>
          <a:xfrm>
            <a:off x="8686775" y="3116725"/>
            <a:ext cx="0" cy="1649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3" name="Google Shape;633;p56"/>
          <p:cNvCxnSpPr>
            <a:stCxn id="628" idx="3"/>
          </p:cNvCxnSpPr>
          <p:nvPr/>
        </p:nvCxnSpPr>
        <p:spPr>
          <a:xfrm>
            <a:off x="9760135" y="1712909"/>
            <a:ext cx="1828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4" name="Google Shape;634;p56"/>
          <p:cNvCxnSpPr>
            <a:stCxn id="626" idx="3"/>
          </p:cNvCxnSpPr>
          <p:nvPr/>
        </p:nvCxnSpPr>
        <p:spPr>
          <a:xfrm>
            <a:off x="10567925" y="2827825"/>
            <a:ext cx="1044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5" name="Google Shape;635;p56"/>
          <p:cNvCxnSpPr>
            <a:endCxn id="636" idx="1"/>
          </p:cNvCxnSpPr>
          <p:nvPr/>
        </p:nvCxnSpPr>
        <p:spPr>
          <a:xfrm>
            <a:off x="11573650" y="3633225"/>
            <a:ext cx="699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6" name="Google Shape;636;p56"/>
          <p:cNvSpPr/>
          <p:nvPr/>
        </p:nvSpPr>
        <p:spPr>
          <a:xfrm>
            <a:off x="12272650" y="3075075"/>
            <a:ext cx="5898000" cy="1116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56"/>
          <p:cNvSpPr txBox="1"/>
          <p:nvPr/>
        </p:nvSpPr>
        <p:spPr>
          <a:xfrm>
            <a:off x="12661275" y="3228900"/>
            <a:ext cx="589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apply_background_change(frame,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landmarks, background_image)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8" name="Google Shape;638;p56"/>
          <p:cNvCxnSpPr>
            <a:stCxn id="628" idx="2"/>
          </p:cNvCxnSpPr>
          <p:nvPr/>
        </p:nvCxnSpPr>
        <p:spPr>
          <a:xfrm>
            <a:off x="8680324" y="205356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56"/>
          <p:cNvCxnSpPr/>
          <p:nvPr/>
        </p:nvCxnSpPr>
        <p:spPr>
          <a:xfrm>
            <a:off x="8673925" y="2048225"/>
            <a:ext cx="0" cy="490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0" name="Google Shape;640;p56"/>
          <p:cNvSpPr/>
          <p:nvPr/>
        </p:nvSpPr>
        <p:spPr>
          <a:xfrm>
            <a:off x="12135525" y="6673275"/>
            <a:ext cx="6035100" cy="2267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12306975" y="6736038"/>
            <a:ext cx="55551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face_landmarks_indices = [10,338,297,332,284,251,389,356,454,323,361,288,397,365,379,378,400,377,152,148,176,149,150,136,172,58,132,93,234,127,162,21,54,103,67,109,]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42" name="Google Shape;642;p56"/>
          <p:cNvCxnSpPr>
            <a:stCxn id="627" idx="3"/>
          </p:cNvCxnSpPr>
          <p:nvPr/>
        </p:nvCxnSpPr>
        <p:spPr>
          <a:xfrm>
            <a:off x="10721375" y="5055425"/>
            <a:ext cx="827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56"/>
          <p:cNvCxnSpPr/>
          <p:nvPr/>
        </p:nvCxnSpPr>
        <p:spPr>
          <a:xfrm>
            <a:off x="11565975" y="1704575"/>
            <a:ext cx="0" cy="3344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56"/>
          <p:cNvCxnSpPr>
            <a:stCxn id="630" idx="3"/>
          </p:cNvCxnSpPr>
          <p:nvPr/>
        </p:nvCxnSpPr>
        <p:spPr>
          <a:xfrm>
            <a:off x="10721375" y="7756488"/>
            <a:ext cx="1417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5" name="Google Shape;645;p56"/>
          <p:cNvCxnSpPr>
            <a:stCxn id="630" idx="2"/>
          </p:cNvCxnSpPr>
          <p:nvPr/>
        </p:nvCxnSpPr>
        <p:spPr>
          <a:xfrm>
            <a:off x="8686775" y="8045388"/>
            <a:ext cx="0" cy="16092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6" name="Google Shape;6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7175" y="934950"/>
            <a:ext cx="3284950" cy="271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6"/>
          <p:cNvCxnSpPr>
            <a:stCxn id="626" idx="1"/>
            <a:endCxn id="646" idx="3"/>
          </p:cNvCxnSpPr>
          <p:nvPr/>
        </p:nvCxnSpPr>
        <p:spPr>
          <a:xfrm rot="10800000">
            <a:off x="5922125" y="2293525"/>
            <a:ext cx="883500" cy="534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8" name="Google Shape;648;p56"/>
          <p:cNvCxnSpPr>
            <a:stCxn id="628" idx="1"/>
            <a:endCxn id="646" idx="3"/>
          </p:cNvCxnSpPr>
          <p:nvPr/>
        </p:nvCxnSpPr>
        <p:spPr>
          <a:xfrm flipH="1">
            <a:off x="5922013" y="1712909"/>
            <a:ext cx="1678500" cy="5805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49" name="Google Shape;64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3300" y="3840375"/>
            <a:ext cx="3338825" cy="243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56"/>
          <p:cNvCxnSpPr>
            <a:stCxn id="627" idx="1"/>
            <a:endCxn id="649" idx="3"/>
          </p:cNvCxnSpPr>
          <p:nvPr/>
        </p:nvCxnSpPr>
        <p:spPr>
          <a:xfrm rot="10800000">
            <a:off x="5922275" y="5055425"/>
            <a:ext cx="729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51" name="Google Shape;65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0237" y="6390325"/>
            <a:ext cx="3284950" cy="271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p56"/>
          <p:cNvCxnSpPr>
            <a:stCxn id="630" idx="1"/>
            <a:endCxn id="651" idx="3"/>
          </p:cNvCxnSpPr>
          <p:nvPr/>
        </p:nvCxnSpPr>
        <p:spPr>
          <a:xfrm rot="10800000">
            <a:off x="5895275" y="7748988"/>
            <a:ext cx="756900" cy="7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3" name="Google Shape;653;p56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7"/>
          <p:cNvSpPr txBox="1"/>
          <p:nvPr/>
        </p:nvSpPr>
        <p:spPr>
          <a:xfrm>
            <a:off x="587827" y="606877"/>
            <a:ext cx="3923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Google Shape;659;p57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7"/>
          <p:cNvSpPr txBox="1"/>
          <p:nvPr/>
        </p:nvSpPr>
        <p:spPr>
          <a:xfrm>
            <a:off x="15015546" y="530677"/>
            <a:ext cx="283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57"/>
          <p:cNvSpPr/>
          <p:nvPr/>
        </p:nvSpPr>
        <p:spPr>
          <a:xfrm>
            <a:off x="6676125" y="2277888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픽셀 좌표로 변환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2" name="Google Shape;662;p57"/>
          <p:cNvCxnSpPr>
            <a:stCxn id="661" idx="3"/>
            <a:endCxn id="663" idx="1"/>
          </p:cNvCxnSpPr>
          <p:nvPr/>
        </p:nvCxnSpPr>
        <p:spPr>
          <a:xfrm flipH="1" rot="10800000">
            <a:off x="10745325" y="2558688"/>
            <a:ext cx="376800" cy="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3" name="Google Shape;663;p57"/>
          <p:cNvSpPr/>
          <p:nvPr/>
        </p:nvSpPr>
        <p:spPr>
          <a:xfrm>
            <a:off x="11122175" y="439775"/>
            <a:ext cx="7042800" cy="423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7"/>
          <p:cNvSpPr txBox="1"/>
          <p:nvPr/>
        </p:nvSpPr>
        <p:spPr>
          <a:xfrm>
            <a:off x="11106900" y="580650"/>
            <a:ext cx="80649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 = np.array(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(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int(landmarks[idx].x * frame.shape[1]),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int(landmarks[idx].y * frame.shape[0]),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for idx in face_landmarks_indices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],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np.int32,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5" name="Google Shape;665;p57"/>
          <p:cNvCxnSpPr>
            <a:endCxn id="661" idx="0"/>
          </p:cNvCxnSpPr>
          <p:nvPr/>
        </p:nvCxnSpPr>
        <p:spPr>
          <a:xfrm>
            <a:off x="8710725" y="32088"/>
            <a:ext cx="0" cy="2245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57"/>
          <p:cNvSpPr/>
          <p:nvPr/>
        </p:nvSpPr>
        <p:spPr>
          <a:xfrm>
            <a:off x="6677175" y="6464700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 픽셀 마스크 정의</a:t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7" name="Google Shape;667;p57"/>
          <p:cNvCxnSpPr>
            <a:stCxn id="661" idx="2"/>
            <a:endCxn id="666" idx="0"/>
          </p:cNvCxnSpPr>
          <p:nvPr/>
        </p:nvCxnSpPr>
        <p:spPr>
          <a:xfrm>
            <a:off x="8710725" y="2855688"/>
            <a:ext cx="1200" cy="3609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p57"/>
          <p:cNvSpPr/>
          <p:nvPr/>
        </p:nvSpPr>
        <p:spPr>
          <a:xfrm>
            <a:off x="11686875" y="6244500"/>
            <a:ext cx="6500100" cy="1018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11845575" y="6265475"/>
            <a:ext cx="667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 = points.reshape((-1, 1, 2))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cv2.fillPoly(mask, [points], (255, 255, 255)) 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0" name="Google Shape;670;p57"/>
          <p:cNvCxnSpPr>
            <a:stCxn id="666" idx="3"/>
            <a:endCxn id="668" idx="1"/>
          </p:cNvCxnSpPr>
          <p:nvPr/>
        </p:nvCxnSpPr>
        <p:spPr>
          <a:xfrm>
            <a:off x="10746375" y="6753600"/>
            <a:ext cx="940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1" name="Google Shape;671;p57"/>
          <p:cNvCxnSpPr>
            <a:stCxn id="666" idx="2"/>
          </p:cNvCxnSpPr>
          <p:nvPr/>
        </p:nvCxnSpPr>
        <p:spPr>
          <a:xfrm>
            <a:off x="8711775" y="7042500"/>
            <a:ext cx="0" cy="2680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2" name="Google Shape;67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225" y="5220075"/>
            <a:ext cx="3923400" cy="306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57"/>
          <p:cNvCxnSpPr>
            <a:stCxn id="666" idx="1"/>
            <a:endCxn id="672" idx="3"/>
          </p:cNvCxnSpPr>
          <p:nvPr/>
        </p:nvCxnSpPr>
        <p:spPr>
          <a:xfrm rot="10800000">
            <a:off x="5044575" y="6753600"/>
            <a:ext cx="1632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4" name="Google Shape;674;p57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8"/>
          <p:cNvSpPr txBox="1"/>
          <p:nvPr/>
        </p:nvSpPr>
        <p:spPr>
          <a:xfrm>
            <a:off x="587827" y="606877"/>
            <a:ext cx="3923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0" name="Google Shape;680;p58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p58"/>
          <p:cNvSpPr/>
          <p:nvPr/>
        </p:nvSpPr>
        <p:spPr>
          <a:xfrm>
            <a:off x="6851450" y="1916293"/>
            <a:ext cx="37623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배경 이미지 resize</a:t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8"/>
          <p:cNvSpPr/>
          <p:nvPr/>
        </p:nvSpPr>
        <p:spPr>
          <a:xfrm>
            <a:off x="6698000" y="3153293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배경 mask 정의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3" name="Google Shape;683;p58"/>
          <p:cNvCxnSpPr>
            <a:stCxn id="682" idx="2"/>
            <a:endCxn id="684" idx="0"/>
          </p:cNvCxnSpPr>
          <p:nvPr/>
        </p:nvCxnSpPr>
        <p:spPr>
          <a:xfrm>
            <a:off x="8732600" y="3731093"/>
            <a:ext cx="0" cy="3495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58"/>
          <p:cNvSpPr/>
          <p:nvPr/>
        </p:nvSpPr>
        <p:spPr>
          <a:xfrm>
            <a:off x="6698000" y="7225956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얼굴 픽셀 좌표 원본 적용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5" name="Google Shape;685;p58"/>
          <p:cNvCxnSpPr>
            <a:stCxn id="681" idx="2"/>
            <a:endCxn id="682" idx="0"/>
          </p:cNvCxnSpPr>
          <p:nvPr/>
        </p:nvCxnSpPr>
        <p:spPr>
          <a:xfrm>
            <a:off x="8732600" y="2494093"/>
            <a:ext cx="0" cy="659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58"/>
          <p:cNvCxnSpPr>
            <a:stCxn id="682" idx="3"/>
            <a:endCxn id="687" idx="1"/>
          </p:cNvCxnSpPr>
          <p:nvPr/>
        </p:nvCxnSpPr>
        <p:spPr>
          <a:xfrm>
            <a:off x="10767200" y="3442193"/>
            <a:ext cx="1795200" cy="2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8" name="Google Shape;688;p58"/>
          <p:cNvSpPr/>
          <p:nvPr/>
        </p:nvSpPr>
        <p:spPr>
          <a:xfrm>
            <a:off x="12463450" y="1722143"/>
            <a:ext cx="5280600" cy="1018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58"/>
          <p:cNvSpPr txBox="1"/>
          <p:nvPr/>
        </p:nvSpPr>
        <p:spPr>
          <a:xfrm>
            <a:off x="12471000" y="1756318"/>
            <a:ext cx="704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resize = cv2.resize(background_image, (frame.shape[1], frame.shape[0]))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8"/>
          <p:cNvSpPr/>
          <p:nvPr/>
        </p:nvSpPr>
        <p:spPr>
          <a:xfrm>
            <a:off x="12486150" y="2958768"/>
            <a:ext cx="5280600" cy="96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8"/>
          <p:cNvSpPr txBox="1"/>
          <p:nvPr/>
        </p:nvSpPr>
        <p:spPr>
          <a:xfrm>
            <a:off x="12562375" y="3002243"/>
            <a:ext cx="49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inverse_mask = cv2.bitwise_not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(mask)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1" name="Google Shape;691;p58"/>
          <p:cNvCxnSpPr>
            <a:stCxn id="681" idx="3"/>
            <a:endCxn id="689" idx="1"/>
          </p:cNvCxnSpPr>
          <p:nvPr/>
        </p:nvCxnSpPr>
        <p:spPr>
          <a:xfrm>
            <a:off x="10613750" y="2205193"/>
            <a:ext cx="1857300" cy="12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2" name="Google Shape;692;p58"/>
          <p:cNvCxnSpPr>
            <a:stCxn id="684" idx="3"/>
            <a:endCxn id="693" idx="1"/>
          </p:cNvCxnSpPr>
          <p:nvPr/>
        </p:nvCxnSpPr>
        <p:spPr>
          <a:xfrm flipH="1" rot="10800000">
            <a:off x="10767200" y="7501056"/>
            <a:ext cx="1719000" cy="13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3" name="Google Shape;693;p58"/>
          <p:cNvSpPr/>
          <p:nvPr/>
        </p:nvSpPr>
        <p:spPr>
          <a:xfrm>
            <a:off x="12486150" y="7016206"/>
            <a:ext cx="5280600" cy="96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58"/>
          <p:cNvSpPr txBox="1"/>
          <p:nvPr/>
        </p:nvSpPr>
        <p:spPr>
          <a:xfrm>
            <a:off x="12629575" y="7059681"/>
            <a:ext cx="555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face_area = cv2.bitwise_and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(frame, frame, mask=mask)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" name="Google Shape;695;p58"/>
          <p:cNvCxnSpPr/>
          <p:nvPr/>
        </p:nvCxnSpPr>
        <p:spPr>
          <a:xfrm>
            <a:off x="8710750" y="0"/>
            <a:ext cx="0" cy="1874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6" name="Google Shape;6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6800" y="2035968"/>
            <a:ext cx="2837100" cy="2812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97" name="Google Shape;697;p58"/>
          <p:cNvCxnSpPr>
            <a:stCxn id="682" idx="1"/>
            <a:endCxn id="696" idx="3"/>
          </p:cNvCxnSpPr>
          <p:nvPr/>
        </p:nvCxnSpPr>
        <p:spPr>
          <a:xfrm rot="10800000">
            <a:off x="5373800" y="3442193"/>
            <a:ext cx="132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98" name="Google Shape;69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6800" y="6108643"/>
            <a:ext cx="2837100" cy="281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58"/>
          <p:cNvCxnSpPr>
            <a:stCxn id="684" idx="1"/>
            <a:endCxn id="698" idx="3"/>
          </p:cNvCxnSpPr>
          <p:nvPr/>
        </p:nvCxnSpPr>
        <p:spPr>
          <a:xfrm rot="10800000">
            <a:off x="5373800" y="7514856"/>
            <a:ext cx="132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0" name="Google Shape;700;p58"/>
          <p:cNvCxnSpPr>
            <a:stCxn id="684" idx="2"/>
          </p:cNvCxnSpPr>
          <p:nvPr/>
        </p:nvCxnSpPr>
        <p:spPr>
          <a:xfrm>
            <a:off x="8732600" y="7803756"/>
            <a:ext cx="0" cy="1890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1" name="Google Shape;701;p58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9"/>
          <p:cNvSpPr txBox="1"/>
          <p:nvPr/>
        </p:nvSpPr>
        <p:spPr>
          <a:xfrm>
            <a:off x="587827" y="606877"/>
            <a:ext cx="3923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b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59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59"/>
          <p:cNvSpPr/>
          <p:nvPr/>
        </p:nvSpPr>
        <p:spPr>
          <a:xfrm>
            <a:off x="6628925" y="3384069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배경 픽셀 값 대입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9" name="Google Shape;709;p59"/>
          <p:cNvCxnSpPr>
            <a:stCxn id="708" idx="2"/>
          </p:cNvCxnSpPr>
          <p:nvPr/>
        </p:nvCxnSpPr>
        <p:spPr>
          <a:xfrm>
            <a:off x="8663525" y="3961869"/>
            <a:ext cx="0" cy="3358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59"/>
          <p:cNvSpPr/>
          <p:nvPr/>
        </p:nvSpPr>
        <p:spPr>
          <a:xfrm>
            <a:off x="6629425" y="7346469"/>
            <a:ext cx="4069200" cy="57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결과물 출력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1" name="Google Shape;711;p59"/>
          <p:cNvCxnSpPr>
            <a:stCxn id="708" idx="3"/>
            <a:endCxn id="712" idx="1"/>
          </p:cNvCxnSpPr>
          <p:nvPr/>
        </p:nvCxnSpPr>
        <p:spPr>
          <a:xfrm flipH="1" rot="10800000">
            <a:off x="10698125" y="3647169"/>
            <a:ext cx="752400" cy="2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2" name="Google Shape;712;p59"/>
          <p:cNvSpPr/>
          <p:nvPr/>
        </p:nvSpPr>
        <p:spPr>
          <a:xfrm>
            <a:off x="11450600" y="2370675"/>
            <a:ext cx="3514800" cy="2553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9"/>
          <p:cNvSpPr txBox="1"/>
          <p:nvPr/>
        </p:nvSpPr>
        <p:spPr>
          <a:xfrm>
            <a:off x="11450600" y="2631218"/>
            <a:ext cx="555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background_area  =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cv2.bitwise_and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(resize_</a:t>
            </a:r>
            <a:r>
              <a:rPr b="1" lang="en-US" sz="2400">
                <a:solidFill>
                  <a:schemeClr val="dk1"/>
                </a:solidFill>
              </a:rPr>
              <a:t>background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resize_backgrou</a:t>
            </a:r>
            <a:r>
              <a:rPr b="1" lang="en-US" sz="2400">
                <a:solidFill>
                  <a:schemeClr val="dk1"/>
                </a:solidFill>
              </a:rPr>
              <a:t>nd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mask=inverse_mask)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Google Shape;714;p59"/>
          <p:cNvCxnSpPr>
            <a:stCxn id="710" idx="3"/>
            <a:endCxn id="715" idx="1"/>
          </p:cNvCxnSpPr>
          <p:nvPr/>
        </p:nvCxnSpPr>
        <p:spPr>
          <a:xfrm flipH="1" rot="10800000">
            <a:off x="10698625" y="7629369"/>
            <a:ext cx="414600" cy="6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5" name="Google Shape;715;p59"/>
          <p:cNvSpPr/>
          <p:nvPr/>
        </p:nvSpPr>
        <p:spPr>
          <a:xfrm>
            <a:off x="11113200" y="7215231"/>
            <a:ext cx="7048500" cy="828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9"/>
          <p:cNvSpPr txBox="1"/>
          <p:nvPr/>
        </p:nvSpPr>
        <p:spPr>
          <a:xfrm>
            <a:off x="11135900" y="7346681"/>
            <a:ext cx="75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= cv2.add(face_area, background_area)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7" name="Google Shape;717;p59"/>
          <p:cNvCxnSpPr/>
          <p:nvPr/>
        </p:nvCxnSpPr>
        <p:spPr>
          <a:xfrm>
            <a:off x="8696825" y="0"/>
            <a:ext cx="0" cy="3379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18" name="Google Shape;71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400" y="1928619"/>
            <a:ext cx="3205025" cy="34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400" y="5905218"/>
            <a:ext cx="3205025" cy="343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p59"/>
          <p:cNvCxnSpPr>
            <a:stCxn id="710" idx="1"/>
            <a:endCxn id="719" idx="3"/>
          </p:cNvCxnSpPr>
          <p:nvPr/>
        </p:nvCxnSpPr>
        <p:spPr>
          <a:xfrm rot="10800000">
            <a:off x="4930525" y="7623669"/>
            <a:ext cx="1698900" cy="11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p59"/>
          <p:cNvCxnSpPr>
            <a:stCxn id="708" idx="1"/>
          </p:cNvCxnSpPr>
          <p:nvPr/>
        </p:nvCxnSpPr>
        <p:spPr>
          <a:xfrm rot="10800000">
            <a:off x="4953425" y="3672969"/>
            <a:ext cx="1675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2" name="Google Shape;722;p59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0"/>
          <p:cNvSpPr/>
          <p:nvPr/>
        </p:nvSpPr>
        <p:spPr>
          <a:xfrm rot="-5400000">
            <a:off x="12654575" y="4429750"/>
            <a:ext cx="1825200" cy="6399300"/>
          </a:xfrm>
          <a:prstGeom prst="brace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60"/>
          <p:cNvSpPr txBox="1"/>
          <p:nvPr/>
        </p:nvSpPr>
        <p:spPr>
          <a:xfrm>
            <a:off x="587823" y="606875"/>
            <a:ext cx="7779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 setting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60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0" name="Google Shape;730;p60"/>
          <p:cNvSpPr/>
          <p:nvPr/>
        </p:nvSpPr>
        <p:spPr>
          <a:xfrm>
            <a:off x="587823" y="2035725"/>
            <a:ext cx="3187620" cy="977238"/>
          </a:xfrm>
          <a:prstGeom prst="flowChartTerminator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 UI()호출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1" name="Google Shape;731;p60"/>
          <p:cNvCxnSpPr>
            <a:stCxn id="730" idx="2"/>
          </p:cNvCxnSpPr>
          <p:nvPr/>
        </p:nvCxnSpPr>
        <p:spPr>
          <a:xfrm>
            <a:off x="2181633" y="3012963"/>
            <a:ext cx="1500" cy="404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2" name="Google Shape;732;p60"/>
          <p:cNvSpPr/>
          <p:nvPr/>
        </p:nvSpPr>
        <p:spPr>
          <a:xfrm>
            <a:off x="248300" y="3296673"/>
            <a:ext cx="3923400" cy="4790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1.주요 컴포넌트 초기화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중앙 위젯을 생성하고 메인 윈도우의 중앙 위젯으로 설정.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 윈도우의 크기를 800x600 픽셀로 조정.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60"/>
          <p:cNvSpPr txBox="1"/>
          <p:nvPr/>
        </p:nvSpPr>
        <p:spPr>
          <a:xfrm>
            <a:off x="4760373" y="4348940"/>
            <a:ext cx="3965100" cy="600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3.Button 생성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60"/>
          <p:cNvSpPr txBox="1"/>
          <p:nvPr/>
        </p:nvSpPr>
        <p:spPr>
          <a:xfrm>
            <a:off x="4760373" y="6916425"/>
            <a:ext cx="3965100" cy="600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4.layout 설정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60"/>
          <p:cNvSpPr txBox="1"/>
          <p:nvPr/>
        </p:nvSpPr>
        <p:spPr>
          <a:xfrm>
            <a:off x="4760373" y="2230083"/>
            <a:ext cx="3972300" cy="954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2.QgraphicsView 생성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5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2D그래픽 핸들링에 사용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1375" y="2190752"/>
            <a:ext cx="7524750" cy="5905500"/>
          </a:xfrm>
          <a:prstGeom prst="rect">
            <a:avLst/>
          </a:prstGeom>
          <a:noFill/>
          <a:ln cap="flat" cmpd="sng" w="76200">
            <a:solidFill>
              <a:srgbClr val="FF16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7" name="Google Shape;737;p60"/>
          <p:cNvSpPr txBox="1"/>
          <p:nvPr/>
        </p:nvSpPr>
        <p:spPr>
          <a:xfrm>
            <a:off x="4760372" y="5016043"/>
            <a:ext cx="3972300" cy="600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 event 연동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60"/>
          <p:cNvSpPr txBox="1"/>
          <p:nvPr/>
        </p:nvSpPr>
        <p:spPr>
          <a:xfrm>
            <a:off x="4760373" y="7670100"/>
            <a:ext cx="3972300" cy="585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Qvboxleyout() : 수직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60"/>
          <p:cNvSpPr/>
          <p:nvPr/>
        </p:nvSpPr>
        <p:spPr>
          <a:xfrm>
            <a:off x="10046275" y="2486825"/>
            <a:ext cx="7296900" cy="4082100"/>
          </a:xfrm>
          <a:prstGeom prst="rect">
            <a:avLst/>
          </a:prstGeom>
          <a:solidFill>
            <a:schemeClr val="lt2"/>
          </a:solidFill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60"/>
          <p:cNvSpPr txBox="1"/>
          <p:nvPr/>
        </p:nvSpPr>
        <p:spPr>
          <a:xfrm>
            <a:off x="11205624" y="3624908"/>
            <a:ext cx="3702900" cy="600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QgraphicsScene 동작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8940700" y="2248700"/>
            <a:ext cx="612300" cy="5838000"/>
          </a:xfrm>
          <a:prstGeom prst="leftBrace">
            <a:avLst>
              <a:gd fmla="val 50000" name="adj1"/>
              <a:gd fmla="val 92066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60"/>
          <p:cNvSpPr txBox="1"/>
          <p:nvPr/>
        </p:nvSpPr>
        <p:spPr>
          <a:xfrm>
            <a:off x="12032212" y="8825700"/>
            <a:ext cx="3554100" cy="585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Qhboxleyout() : 수평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3" name="Google Shape;743;p60"/>
          <p:cNvCxnSpPr>
            <a:stCxn id="735" idx="3"/>
            <a:endCxn id="740" idx="1"/>
          </p:cNvCxnSpPr>
          <p:nvPr/>
        </p:nvCxnSpPr>
        <p:spPr>
          <a:xfrm>
            <a:off x="8732673" y="2707233"/>
            <a:ext cx="2472900" cy="121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4" name="Google Shape;744;p60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5" name="Google Shape;745;p60"/>
          <p:cNvCxnSpPr>
            <a:stCxn id="732" idx="2"/>
            <a:endCxn id="735" idx="0"/>
          </p:cNvCxnSpPr>
          <p:nvPr/>
        </p:nvCxnSpPr>
        <p:spPr>
          <a:xfrm rot="-5400000">
            <a:off x="1550000" y="2890173"/>
            <a:ext cx="5856600" cy="4536600"/>
          </a:xfrm>
          <a:prstGeom prst="bentConnector5">
            <a:avLst>
              <a:gd fmla="val -4066" name="adj1"/>
              <a:gd fmla="val 49730" name="adj2"/>
              <a:gd fmla="val 104067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6" name="Google Shape;746;p60"/>
          <p:cNvCxnSpPr>
            <a:stCxn id="735" idx="2"/>
            <a:endCxn id="733" idx="0"/>
          </p:cNvCxnSpPr>
          <p:nvPr/>
        </p:nvCxnSpPr>
        <p:spPr>
          <a:xfrm flipH="1">
            <a:off x="6742923" y="3184383"/>
            <a:ext cx="3600" cy="1164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7" name="Google Shape;747;p60"/>
          <p:cNvCxnSpPr>
            <a:stCxn id="737" idx="2"/>
            <a:endCxn id="734" idx="0"/>
          </p:cNvCxnSpPr>
          <p:nvPr/>
        </p:nvCxnSpPr>
        <p:spPr>
          <a:xfrm flipH="1">
            <a:off x="6742922" y="5616343"/>
            <a:ext cx="3600" cy="130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2" name="Google Shape;752;p61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3" name="Google Shape;753;p61"/>
          <p:cNvGrpSpPr/>
          <p:nvPr/>
        </p:nvGrpSpPr>
        <p:grpSpPr>
          <a:xfrm>
            <a:off x="10439350" y="1725925"/>
            <a:ext cx="4152192" cy="7364858"/>
            <a:chOff x="0" y="0"/>
            <a:chExt cx="2620010" cy="5182870"/>
          </a:xfrm>
        </p:grpSpPr>
        <p:sp>
          <p:nvSpPr>
            <p:cNvPr id="754" name="Google Shape;754;p61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185420" y="156210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53785" r="-13510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1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1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1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1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3" name="Google Shape;763;p61"/>
          <p:cNvSpPr txBox="1"/>
          <p:nvPr/>
        </p:nvSpPr>
        <p:spPr>
          <a:xfrm>
            <a:off x="587827" y="606877"/>
            <a:ext cx="4593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부가 기능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60D8"/>
              </a:buClr>
              <a:buSzPts val="3000"/>
              <a:buFont typeface="Arial"/>
              <a:buChar char="-"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카카오톡 연동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1"/>
          <p:cNvSpPr txBox="1"/>
          <p:nvPr/>
        </p:nvSpPr>
        <p:spPr>
          <a:xfrm>
            <a:off x="1772702" y="3203950"/>
            <a:ext cx="2261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1"/>
          <p:cNvSpPr txBox="1"/>
          <p:nvPr/>
        </p:nvSpPr>
        <p:spPr>
          <a:xfrm>
            <a:off x="1772704" y="3827000"/>
            <a:ext cx="6573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대한 민국 국민이 가장 많이 사용하는 메신저인 </a:t>
            </a:r>
            <a:r>
              <a:rPr b="1" i="0" lang="en-US" sz="2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‘카카오톡’</a:t>
            </a:r>
            <a:r>
              <a:rPr b="0" i="0" lang="en-US" sz="2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에  찍은 사진을 바로 공유하는 기능을 구현해보고자 하였다.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61" title="파일:Kakao logo.jpg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1513" y="3907226"/>
            <a:ext cx="1041150" cy="10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1"/>
          <p:cNvSpPr txBox="1"/>
          <p:nvPr/>
        </p:nvSpPr>
        <p:spPr>
          <a:xfrm>
            <a:off x="1772702" y="6484688"/>
            <a:ext cx="2261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주요기능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1"/>
          <p:cNvSpPr txBox="1"/>
          <p:nvPr/>
        </p:nvSpPr>
        <p:spPr>
          <a:xfrm>
            <a:off x="1772704" y="7297413"/>
            <a:ext cx="657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[인텔 미니 프로젝트] 채널 추가만 하면 앱으로 찍은 최근 사진을 바로 불러오기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1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2"/>
          <p:cNvSpPr txBox="1"/>
          <p:nvPr/>
        </p:nvSpPr>
        <p:spPr>
          <a:xfrm>
            <a:off x="587827" y="606877"/>
            <a:ext cx="45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부가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800" y="2836827"/>
            <a:ext cx="2333625" cy="14287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800" y="5371125"/>
            <a:ext cx="2333625" cy="14097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800" y="7886375"/>
            <a:ext cx="2333625" cy="13144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8" name="Google Shape;778;p62"/>
          <p:cNvSpPr txBox="1"/>
          <p:nvPr/>
        </p:nvSpPr>
        <p:spPr>
          <a:xfrm>
            <a:off x="5446274" y="2950925"/>
            <a:ext cx="100413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b="1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라우팅 ( 특정 URL 접속시 특정 동작 수행 정의 ), 요청 및 응답 처리, 세션 관리등 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웹 제작 최소 기능 제공 라이브러리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62"/>
          <p:cNvSpPr txBox="1"/>
          <p:nvPr/>
        </p:nvSpPr>
        <p:spPr>
          <a:xfrm>
            <a:off x="5446275" y="5375513"/>
            <a:ext cx="979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ngrok</a:t>
            </a:r>
            <a:endParaRPr b="1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로컬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 서버를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외부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에서 접근할 수 있는 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URL 제공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62"/>
          <p:cNvSpPr txBox="1"/>
          <p:nvPr/>
        </p:nvSpPr>
        <p:spPr>
          <a:xfrm>
            <a:off x="5446275" y="7800125"/>
            <a:ext cx="979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kakao openbuilder</a:t>
            </a:r>
            <a:endParaRPr b="1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카카오톡 생성 채널과 ngrok 생성 웹페이지를 연동할 챗봇 서비스 제공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62"/>
          <p:cNvSpPr txBox="1"/>
          <p:nvPr/>
        </p:nvSpPr>
        <p:spPr>
          <a:xfrm>
            <a:off x="587827" y="1150477"/>
            <a:ext cx="45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60D8"/>
              </a:buClr>
              <a:buSzPts val="3000"/>
              <a:buFont typeface="Arial"/>
              <a:buChar char="-"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사용한 오픈소스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2"/>
          <p:cNvSpPr/>
          <p:nvPr/>
        </p:nvSpPr>
        <p:spPr>
          <a:xfrm>
            <a:off x="12138375" y="6279875"/>
            <a:ext cx="5085600" cy="1606500"/>
          </a:xfrm>
          <a:prstGeom prst="wedgeRectCallout">
            <a:avLst>
              <a:gd fmla="val -92141" name="adj1"/>
              <a:gd fmla="val 63284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마침 접근이 허용된 api가 있는 계정이 있기에 시도하였다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62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/>
          <p:nvPr/>
        </p:nvSpPr>
        <p:spPr>
          <a:xfrm>
            <a:off x="587827" y="606877"/>
            <a:ext cx="45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부가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3"/>
          <p:cNvSpPr txBox="1"/>
          <p:nvPr/>
        </p:nvSpPr>
        <p:spPr>
          <a:xfrm>
            <a:off x="587827" y="1150477"/>
            <a:ext cx="45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60D8"/>
              </a:buClr>
              <a:buSzPts val="3000"/>
              <a:buFont typeface="Arial"/>
              <a:buChar char="-"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kakao open builder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774" y="2009075"/>
            <a:ext cx="2997650" cy="3378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1" name="Google Shape;79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4099" y="1068575"/>
            <a:ext cx="7019925" cy="45624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2" name="Google Shape;792;p63"/>
          <p:cNvSpPr txBox="1"/>
          <p:nvPr/>
        </p:nvSpPr>
        <p:spPr>
          <a:xfrm>
            <a:off x="1711775" y="5784900"/>
            <a:ext cx="5410200" cy="3909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[시나리오]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블록, 이라 불리는 fx 를 추가할 수 있다.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eriod"/>
            </a:pPr>
            <a:r>
              <a:rPr b="1" i="0" lang="en-US" sz="2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웰컴 블록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사용자가 채널에 처음 진입했을시 실행되는 블록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eriod"/>
            </a:pPr>
            <a:r>
              <a:rPr b="1" i="0" lang="en-US" sz="2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폴백 블록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학습되지 않은 발화가 입력시 호출되는 블록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eriod"/>
            </a:pPr>
            <a:r>
              <a:rPr b="1" i="0" lang="en-US" sz="2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탈출 블록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챗봇의 사용을 중지하고 싶을시 호출되는 블록 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63"/>
          <p:cNvSpPr txBox="1"/>
          <p:nvPr/>
        </p:nvSpPr>
        <p:spPr>
          <a:xfrm>
            <a:off x="9194100" y="5901400"/>
            <a:ext cx="6108300" cy="153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[IDEA]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 시킨것이 없는 빈 챗봇모델을 사용하여 무조건 폴백 블록이 호출되게 한다.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63"/>
          <p:cNvSpPr/>
          <p:nvPr/>
        </p:nvSpPr>
        <p:spPr>
          <a:xfrm>
            <a:off x="14943400" y="5245975"/>
            <a:ext cx="1852150" cy="3425925"/>
          </a:xfrm>
          <a:custGeom>
            <a:rect b="b" l="l" r="r" t="t"/>
            <a:pathLst>
              <a:path extrusionOk="0" h="137037" w="74086">
                <a:moveTo>
                  <a:pt x="0" y="0"/>
                </a:moveTo>
                <a:cubicBezTo>
                  <a:pt x="12328" y="9455"/>
                  <a:pt x="71094" y="35188"/>
                  <a:pt x="73966" y="56731"/>
                </a:cubicBezTo>
                <a:cubicBezTo>
                  <a:pt x="76839" y="78274"/>
                  <a:pt x="27408" y="116095"/>
                  <a:pt x="17235" y="129260"/>
                </a:cubicBezTo>
                <a:cubicBezTo>
                  <a:pt x="7062" y="142425"/>
                  <a:pt x="13644" y="134646"/>
                  <a:pt x="12926" y="135723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3"/>
          <p:cNvSpPr txBox="1"/>
          <p:nvPr/>
        </p:nvSpPr>
        <p:spPr>
          <a:xfrm>
            <a:off x="9194100" y="8046575"/>
            <a:ext cx="6108300" cy="861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응답으로 skill data를 사용하여 어떤 질문에도 이미지를 전송하게 한다.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63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587824" y="606875"/>
            <a:ext cx="464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프로젝트 팀 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0" name="Google Shape;200;p28"/>
          <p:cNvGraphicFramePr/>
          <p:nvPr/>
        </p:nvGraphicFramePr>
        <p:xfrm>
          <a:off x="952500" y="160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{A4246FB1-2C84-4FEF-A18C-B94D12E76C0F}</a:tableStyleId>
              </a:tblPr>
              <a:tblGrid>
                <a:gridCol w="3619500"/>
                <a:gridCol w="3505400"/>
                <a:gridCol w="9258100"/>
              </a:tblGrid>
              <a:tr h="90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3160D8"/>
                          </a:solidFill>
                        </a:rPr>
                        <a:t>프로젝트명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8F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chemeClr val="dk1"/>
                          </a:solidFill>
                        </a:rPr>
                        <a:t>FACEBOOKS</a:t>
                      </a:r>
                      <a:endParaRPr b="1"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8F1"/>
                    </a:solidFill>
                  </a:tcPr>
                </a:tc>
                <a:tc hMerge="1"/>
              </a:tr>
              <a:tr h="83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3160D8"/>
                          </a:solidFill>
                        </a:rPr>
                        <a:t>팀명</a:t>
                      </a:r>
                      <a:endParaRPr b="1" sz="3000" u="none" cap="none" strike="noStrike">
                        <a:solidFill>
                          <a:srgbClr val="3160D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8F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chemeClr val="dk1"/>
                          </a:solidFill>
                        </a:rPr>
                        <a:t>내가 ‘2’ 정도야</a:t>
                      </a:r>
                      <a:endParaRPr b="1"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8F1"/>
                    </a:solidFill>
                  </a:tcPr>
                </a:tc>
                <a:tc hMerge="1"/>
              </a:tr>
              <a:tr h="81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3160D8"/>
                          </a:solidFill>
                        </a:rPr>
                        <a:t>이름</a:t>
                      </a:r>
                      <a:endParaRPr b="1" sz="3000" u="none" cap="none" strike="noStrike">
                        <a:solidFill>
                          <a:srgbClr val="3160D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3160D8"/>
                          </a:solidFill>
                        </a:rPr>
                        <a:t>담당</a:t>
                      </a:r>
                      <a:endParaRPr b="1" sz="3000" u="none" cap="none" strike="noStrike">
                        <a:solidFill>
                          <a:srgbClr val="3160D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3160D8"/>
                          </a:solidFill>
                        </a:rPr>
                        <a:t>역 할</a:t>
                      </a:r>
                      <a:endParaRPr b="1" sz="3000" u="none" cap="none" strike="noStrike">
                        <a:solidFill>
                          <a:srgbClr val="3160D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D8F1"/>
                    </a:solidFill>
                  </a:tcPr>
                </a:tc>
              </a:tr>
              <a:tr h="10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chemeClr val="dk1"/>
                          </a:solidFill>
                        </a:rPr>
                        <a:t>박준수</a:t>
                      </a:r>
                      <a:endParaRPr b="1" sz="3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팀장</a:t>
                      </a:r>
                      <a:endParaRPr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토끼 귀 필터 구현, 리팩토링</a:t>
                      </a:r>
                      <a:endParaRPr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10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chemeClr val="dk1"/>
                          </a:solidFill>
                        </a:rPr>
                        <a:t>최재원</a:t>
                      </a:r>
                      <a:endParaRPr b="1" sz="3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팀원</a:t>
                      </a:r>
                      <a:endParaRPr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선글라스 필터, 캡쳐 기능 구현</a:t>
                      </a:r>
                      <a:endParaRPr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10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chemeClr val="dk1"/>
                          </a:solidFill>
                        </a:rPr>
                        <a:t>권시우</a:t>
                      </a:r>
                      <a:endParaRPr b="1" sz="3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팀원</a:t>
                      </a:r>
                      <a:endParaRPr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Blush, 배경 변경 효과 구현</a:t>
                      </a:r>
                      <a:endParaRPr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10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chemeClr val="dk1"/>
                          </a:solidFill>
                        </a:rPr>
                        <a:t>한태섭</a:t>
                      </a:r>
                      <a:endParaRPr b="1" sz="3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팀원</a:t>
                      </a:r>
                      <a:endParaRPr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dk1"/>
                          </a:solidFill>
                        </a:rPr>
                        <a:t>GUI 및 이미지 출력 기능 구현</a:t>
                      </a:r>
                      <a:endParaRPr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sp>
        <p:nvSpPr>
          <p:cNvPr id="201" name="Google Shape;201;p28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4"/>
          <p:cNvSpPr/>
          <p:nvPr/>
        </p:nvSpPr>
        <p:spPr>
          <a:xfrm>
            <a:off x="10930802" y="3158000"/>
            <a:ext cx="5529300" cy="6063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2" name="Google Shape;802;p64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3" name="Google Shape;803;p64"/>
          <p:cNvSpPr txBox="1"/>
          <p:nvPr/>
        </p:nvSpPr>
        <p:spPr>
          <a:xfrm>
            <a:off x="587827" y="606877"/>
            <a:ext cx="4593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부가 기능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60D8"/>
              </a:buClr>
              <a:buSzPts val="3000"/>
              <a:buFont typeface="Arial"/>
              <a:buChar char="-"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skill data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4"/>
          <p:cNvSpPr/>
          <p:nvPr/>
        </p:nvSpPr>
        <p:spPr>
          <a:xfrm>
            <a:off x="6333889" y="1825326"/>
            <a:ext cx="3751164" cy="1065096"/>
          </a:xfrm>
          <a:prstGeom prst="flowChartTerminator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연동용 https서버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(ngrok https 5000)</a:t>
            </a:r>
            <a:endParaRPr b="1" i="0" sz="2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5" name="Google Shape;805;p64"/>
          <p:cNvGrpSpPr/>
          <p:nvPr/>
        </p:nvGrpSpPr>
        <p:grpSpPr>
          <a:xfrm>
            <a:off x="587827" y="2315927"/>
            <a:ext cx="3751164" cy="4465456"/>
            <a:chOff x="13481313" y="3429002"/>
            <a:chExt cx="3751164" cy="4465456"/>
          </a:xfrm>
        </p:grpSpPr>
        <p:sp>
          <p:nvSpPr>
            <p:cNvPr id="806" name="Google Shape;806;p64"/>
            <p:cNvSpPr/>
            <p:nvPr/>
          </p:nvSpPr>
          <p:spPr>
            <a:xfrm>
              <a:off x="13481313" y="3429002"/>
              <a:ext cx="3751164" cy="1065096"/>
            </a:xfrm>
            <a:prstGeom prst="flowChartTerminator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카카오 챗봇</a:t>
              </a:r>
              <a:endParaRPr b="1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9900FF"/>
                  </a:solidFill>
                  <a:latin typeface="Calibri"/>
                  <a:ea typeface="Calibri"/>
                  <a:cs typeface="Calibri"/>
                  <a:sym typeface="Calibri"/>
                </a:rPr>
                <a:t>calling fallback block</a:t>
              </a:r>
              <a:endParaRPr b="1" i="0" sz="2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7" name="Google Shape;807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821938" y="4690501"/>
              <a:ext cx="3069900" cy="3203957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08" name="Google Shape;808;p64"/>
          <p:cNvSpPr txBox="1"/>
          <p:nvPr/>
        </p:nvSpPr>
        <p:spPr>
          <a:xfrm>
            <a:off x="952577" y="7081038"/>
            <a:ext cx="3386400" cy="153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fix된 이미지가 아니라면 이미지의 URL을 보내줘야 응답으로 이미지가 출력된다.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64"/>
          <p:cNvSpPr/>
          <p:nvPr/>
        </p:nvSpPr>
        <p:spPr>
          <a:xfrm>
            <a:off x="6333889" y="5472614"/>
            <a:ext cx="3751164" cy="1065096"/>
          </a:xfrm>
          <a:prstGeom prst="flowChartTerminator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로컬 환경 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웹서버 생성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(Flask(__name__))</a:t>
            </a:r>
            <a:endParaRPr b="1" i="0" sz="2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12160489" y="4029950"/>
            <a:ext cx="3069900" cy="861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capture 이미지 전송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(def get_image())</a:t>
            </a:r>
            <a:endParaRPr b="1" i="0" sz="2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9660527" y="7750088"/>
            <a:ext cx="3069900" cy="523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latest image’s URL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12122164" y="5980400"/>
            <a:ext cx="3069900" cy="861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챗봇의 호출에 반응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(def webhook())</a:t>
            </a:r>
            <a:endParaRPr b="1" i="0" sz="2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4"/>
          <p:cNvSpPr/>
          <p:nvPr/>
        </p:nvSpPr>
        <p:spPr>
          <a:xfrm>
            <a:off x="11535289" y="5557775"/>
            <a:ext cx="4320300" cy="1526400"/>
          </a:xfrm>
          <a:prstGeom prst="diamond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64"/>
          <p:cNvSpPr txBox="1"/>
          <p:nvPr/>
        </p:nvSpPr>
        <p:spPr>
          <a:xfrm>
            <a:off x="14660452" y="7750088"/>
            <a:ext cx="3069900" cy="523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“there is no image”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5" name="Google Shape;815;p64"/>
          <p:cNvCxnSpPr>
            <a:endCxn id="811" idx="0"/>
          </p:cNvCxnSpPr>
          <p:nvPr/>
        </p:nvCxnSpPr>
        <p:spPr>
          <a:xfrm flipH="1">
            <a:off x="11195477" y="6653588"/>
            <a:ext cx="1017000" cy="109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6" name="Google Shape;816;p64"/>
          <p:cNvCxnSpPr>
            <a:endCxn id="814" idx="0"/>
          </p:cNvCxnSpPr>
          <p:nvPr/>
        </p:nvCxnSpPr>
        <p:spPr>
          <a:xfrm>
            <a:off x="15277402" y="6598988"/>
            <a:ext cx="918000" cy="115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7" name="Google Shape;817;p64"/>
          <p:cNvCxnSpPr>
            <a:stCxn id="813" idx="3"/>
            <a:endCxn id="813" idx="3"/>
          </p:cNvCxnSpPr>
          <p:nvPr/>
        </p:nvCxnSpPr>
        <p:spPr>
          <a:xfrm>
            <a:off x="15855589" y="63209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64"/>
          <p:cNvCxnSpPr>
            <a:stCxn id="804" idx="2"/>
            <a:endCxn id="809" idx="0"/>
          </p:cNvCxnSpPr>
          <p:nvPr/>
        </p:nvCxnSpPr>
        <p:spPr>
          <a:xfrm>
            <a:off x="8209471" y="2890422"/>
            <a:ext cx="0" cy="258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9" name="Google Shape;819;p64"/>
          <p:cNvCxnSpPr/>
          <p:nvPr/>
        </p:nvCxnSpPr>
        <p:spPr>
          <a:xfrm flipH="1" rot="10800000">
            <a:off x="9427714" y="4946750"/>
            <a:ext cx="1452000" cy="52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0" name="Google Shape;820;p64"/>
          <p:cNvCxnSpPr>
            <a:stCxn id="806" idx="3"/>
            <a:endCxn id="804" idx="1"/>
          </p:cNvCxnSpPr>
          <p:nvPr/>
        </p:nvCxnSpPr>
        <p:spPr>
          <a:xfrm flipH="1" rot="10800000">
            <a:off x="4338991" y="2357975"/>
            <a:ext cx="1995000" cy="49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1" name="Google Shape;821;p64"/>
          <p:cNvCxnSpPr/>
          <p:nvPr/>
        </p:nvCxnSpPr>
        <p:spPr>
          <a:xfrm rot="10800000">
            <a:off x="9694889" y="2879275"/>
            <a:ext cx="1208100" cy="1649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2" name="Google Shape;822;p64"/>
          <p:cNvCxnSpPr>
            <a:stCxn id="804" idx="1"/>
          </p:cNvCxnSpPr>
          <p:nvPr/>
        </p:nvCxnSpPr>
        <p:spPr>
          <a:xfrm flipH="1">
            <a:off x="4026289" y="2357874"/>
            <a:ext cx="2307600" cy="1706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823" name="Google Shape;823;p64"/>
          <p:cNvGrpSpPr/>
          <p:nvPr/>
        </p:nvGrpSpPr>
        <p:grpSpPr>
          <a:xfrm>
            <a:off x="4653664" y="2136275"/>
            <a:ext cx="689100" cy="712200"/>
            <a:chOff x="4346500" y="864400"/>
            <a:chExt cx="689100" cy="712200"/>
          </a:xfrm>
        </p:grpSpPr>
        <p:sp>
          <p:nvSpPr>
            <p:cNvPr id="824" name="Google Shape;824;p64"/>
            <p:cNvSpPr/>
            <p:nvPr/>
          </p:nvSpPr>
          <p:spPr>
            <a:xfrm>
              <a:off x="4346500" y="864400"/>
              <a:ext cx="689100" cy="7122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64"/>
            <p:cNvSpPr txBox="1"/>
            <p:nvPr/>
          </p:nvSpPr>
          <p:spPr>
            <a:xfrm>
              <a:off x="4500100" y="881950"/>
              <a:ext cx="381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64"/>
          <p:cNvGrpSpPr/>
          <p:nvPr/>
        </p:nvGrpSpPr>
        <p:grpSpPr>
          <a:xfrm>
            <a:off x="7905189" y="3825425"/>
            <a:ext cx="689100" cy="712200"/>
            <a:chOff x="4346500" y="864400"/>
            <a:chExt cx="689100" cy="712200"/>
          </a:xfrm>
        </p:grpSpPr>
        <p:sp>
          <p:nvSpPr>
            <p:cNvPr id="827" name="Google Shape;827;p64"/>
            <p:cNvSpPr/>
            <p:nvPr/>
          </p:nvSpPr>
          <p:spPr>
            <a:xfrm>
              <a:off x="4346500" y="864400"/>
              <a:ext cx="689100" cy="7122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64"/>
            <p:cNvSpPr txBox="1"/>
            <p:nvPr/>
          </p:nvSpPr>
          <p:spPr>
            <a:xfrm>
              <a:off x="4500100" y="881950"/>
              <a:ext cx="381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64"/>
          <p:cNvGrpSpPr/>
          <p:nvPr/>
        </p:nvGrpSpPr>
        <p:grpSpPr>
          <a:xfrm>
            <a:off x="10534089" y="4096950"/>
            <a:ext cx="689100" cy="712200"/>
            <a:chOff x="4346500" y="864400"/>
            <a:chExt cx="689100" cy="712200"/>
          </a:xfrm>
        </p:grpSpPr>
        <p:sp>
          <p:nvSpPr>
            <p:cNvPr id="830" name="Google Shape;830;p64"/>
            <p:cNvSpPr/>
            <p:nvPr/>
          </p:nvSpPr>
          <p:spPr>
            <a:xfrm>
              <a:off x="4346500" y="864400"/>
              <a:ext cx="689100" cy="7122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4"/>
            <p:cNvSpPr txBox="1"/>
            <p:nvPr/>
          </p:nvSpPr>
          <p:spPr>
            <a:xfrm>
              <a:off x="4500100" y="881950"/>
              <a:ext cx="381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64"/>
          <p:cNvGrpSpPr/>
          <p:nvPr/>
        </p:nvGrpSpPr>
        <p:grpSpPr>
          <a:xfrm>
            <a:off x="4653664" y="3158000"/>
            <a:ext cx="689100" cy="712200"/>
            <a:chOff x="4346500" y="864400"/>
            <a:chExt cx="689100" cy="712200"/>
          </a:xfrm>
        </p:grpSpPr>
        <p:sp>
          <p:nvSpPr>
            <p:cNvPr id="833" name="Google Shape;833;p64"/>
            <p:cNvSpPr/>
            <p:nvPr/>
          </p:nvSpPr>
          <p:spPr>
            <a:xfrm>
              <a:off x="4346500" y="864400"/>
              <a:ext cx="689100" cy="7122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4"/>
            <p:cNvSpPr txBox="1"/>
            <p:nvPr/>
          </p:nvSpPr>
          <p:spPr>
            <a:xfrm>
              <a:off x="4500100" y="881950"/>
              <a:ext cx="381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5" name="Google Shape;835;p64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0" name="Google Shape;840;p65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1" name="Google Shape;841;p65"/>
          <p:cNvSpPr txBox="1"/>
          <p:nvPr/>
        </p:nvSpPr>
        <p:spPr>
          <a:xfrm>
            <a:off x="587827" y="606877"/>
            <a:ext cx="4593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부가 기능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60D8"/>
              </a:buClr>
              <a:buSzPts val="3000"/>
              <a:buFont typeface="Arial"/>
              <a:buChar char="-"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실행 화면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825" y="2300773"/>
            <a:ext cx="5860925" cy="66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9725" y="1576474"/>
            <a:ext cx="9228875" cy="33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8775" y="6707675"/>
            <a:ext cx="9228876" cy="21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5"/>
          <p:cNvSpPr txBox="1"/>
          <p:nvPr/>
        </p:nvSpPr>
        <p:spPr>
          <a:xfrm>
            <a:off x="4572000" y="4804950"/>
            <a:ext cx="2505300" cy="677100"/>
          </a:xfrm>
          <a:prstGeom prst="rect">
            <a:avLst/>
          </a:prstGeom>
          <a:solidFill>
            <a:srgbClr val="EA33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input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5"/>
          <p:cNvSpPr txBox="1"/>
          <p:nvPr/>
        </p:nvSpPr>
        <p:spPr>
          <a:xfrm>
            <a:off x="11800100" y="1895750"/>
            <a:ext cx="3063000" cy="677100"/>
          </a:xfrm>
          <a:prstGeom prst="rect">
            <a:avLst/>
          </a:prstGeom>
          <a:solidFill>
            <a:srgbClr val="EA33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call webhook()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5"/>
          <p:cNvSpPr txBox="1"/>
          <p:nvPr/>
        </p:nvSpPr>
        <p:spPr>
          <a:xfrm>
            <a:off x="11544275" y="6147300"/>
            <a:ext cx="2591700" cy="1169700"/>
          </a:xfrm>
          <a:prstGeom prst="rect">
            <a:avLst/>
          </a:prstGeom>
          <a:solidFill>
            <a:srgbClr val="EA33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get req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send image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5"/>
          <p:cNvSpPr txBox="1"/>
          <p:nvPr/>
        </p:nvSpPr>
        <p:spPr>
          <a:xfrm>
            <a:off x="8516700" y="4565475"/>
            <a:ext cx="2353500" cy="677100"/>
          </a:xfrm>
          <a:prstGeom prst="rect">
            <a:avLst/>
          </a:prstGeom>
          <a:solidFill>
            <a:srgbClr val="EA33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get image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5"/>
          <p:cNvSpPr txBox="1"/>
          <p:nvPr/>
        </p:nvSpPr>
        <p:spPr>
          <a:xfrm>
            <a:off x="3872575" y="8180350"/>
            <a:ext cx="2353500" cy="677100"/>
          </a:xfrm>
          <a:prstGeom prst="rect">
            <a:avLst/>
          </a:prstGeom>
          <a:solidFill>
            <a:srgbClr val="EA33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get image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0" name="Google Shape;850;p65"/>
          <p:cNvCxnSpPr>
            <a:stCxn id="845" idx="0"/>
            <a:endCxn id="846" idx="1"/>
          </p:cNvCxnSpPr>
          <p:nvPr/>
        </p:nvCxnSpPr>
        <p:spPr>
          <a:xfrm flipH="1" rot="10800000">
            <a:off x="5824650" y="2234250"/>
            <a:ext cx="5975400" cy="2570700"/>
          </a:xfrm>
          <a:prstGeom prst="straightConnector1">
            <a:avLst/>
          </a:prstGeom>
          <a:noFill/>
          <a:ln cap="flat" cmpd="sng" w="28575">
            <a:solidFill>
              <a:srgbClr val="EA332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1" name="Google Shape;851;p65"/>
          <p:cNvCxnSpPr>
            <a:stCxn id="846" idx="2"/>
            <a:endCxn id="847" idx="0"/>
          </p:cNvCxnSpPr>
          <p:nvPr/>
        </p:nvCxnSpPr>
        <p:spPr>
          <a:xfrm flipH="1">
            <a:off x="12840200" y="2572850"/>
            <a:ext cx="491400" cy="3574500"/>
          </a:xfrm>
          <a:prstGeom prst="straightConnector1">
            <a:avLst/>
          </a:prstGeom>
          <a:noFill/>
          <a:ln cap="flat" cmpd="sng" w="28575">
            <a:solidFill>
              <a:srgbClr val="EA332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2" name="Google Shape;852;p65"/>
          <p:cNvCxnSpPr>
            <a:stCxn id="847" idx="1"/>
            <a:endCxn id="848" idx="2"/>
          </p:cNvCxnSpPr>
          <p:nvPr/>
        </p:nvCxnSpPr>
        <p:spPr>
          <a:xfrm rot="10800000">
            <a:off x="9693575" y="5242650"/>
            <a:ext cx="1850700" cy="1489500"/>
          </a:xfrm>
          <a:prstGeom prst="straightConnector1">
            <a:avLst/>
          </a:prstGeom>
          <a:noFill/>
          <a:ln cap="flat" cmpd="sng" w="28575">
            <a:solidFill>
              <a:srgbClr val="EA332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3" name="Google Shape;853;p65"/>
          <p:cNvCxnSpPr>
            <a:stCxn id="848" idx="1"/>
            <a:endCxn id="849" idx="3"/>
          </p:cNvCxnSpPr>
          <p:nvPr/>
        </p:nvCxnSpPr>
        <p:spPr>
          <a:xfrm flipH="1">
            <a:off x="6226200" y="4904025"/>
            <a:ext cx="2290500" cy="3615000"/>
          </a:xfrm>
          <a:prstGeom prst="straightConnector1">
            <a:avLst/>
          </a:prstGeom>
          <a:noFill/>
          <a:ln cap="flat" cmpd="sng" w="28575">
            <a:solidFill>
              <a:srgbClr val="EA332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4" name="Google Shape;854;p65"/>
          <p:cNvSpPr txBox="1"/>
          <p:nvPr/>
        </p:nvSpPr>
        <p:spPr>
          <a:xfrm>
            <a:off x="8019713" y="833750"/>
            <a:ext cx="979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ngrok(https)</a:t>
            </a:r>
            <a:endParaRPr b="1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5"/>
          <p:cNvSpPr txBox="1"/>
          <p:nvPr/>
        </p:nvSpPr>
        <p:spPr>
          <a:xfrm>
            <a:off x="587813" y="1703300"/>
            <a:ext cx="979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kakao</a:t>
            </a:r>
            <a:endParaRPr b="1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65"/>
          <p:cNvSpPr txBox="1"/>
          <p:nvPr/>
        </p:nvSpPr>
        <p:spPr>
          <a:xfrm>
            <a:off x="7941563" y="5988875"/>
            <a:ext cx="979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flask(local)</a:t>
            </a:r>
            <a:endParaRPr b="1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65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6"/>
          <p:cNvSpPr txBox="1"/>
          <p:nvPr/>
        </p:nvSpPr>
        <p:spPr>
          <a:xfrm>
            <a:off x="587827" y="606877"/>
            <a:ext cx="4593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부가 기능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60D8"/>
              </a:buClr>
              <a:buSzPts val="3000"/>
              <a:buFont typeface="Arial"/>
              <a:buChar char="-"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한계점</a:t>
            </a:r>
            <a:endParaRPr b="1" i="0" sz="3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6"/>
          <p:cNvSpPr txBox="1"/>
          <p:nvPr/>
        </p:nvSpPr>
        <p:spPr>
          <a:xfrm>
            <a:off x="1354520" y="2367625"/>
            <a:ext cx="7382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1" i="0" lang="en-US" sz="28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로컬 서버를 사용하는 코드의 한계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6"/>
          <p:cNvSpPr txBox="1"/>
          <p:nvPr/>
        </p:nvSpPr>
        <p:spPr>
          <a:xfrm>
            <a:off x="1517155" y="3044400"/>
            <a:ext cx="147009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로컬 서버를 억지로 https url을 부여하여 연결중이기에 특정 기기의 이미지만 출력가능하다.</a:t>
            </a:r>
            <a:endParaRPr b="0" i="0" sz="2599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t/>
            </a:r>
            <a:endParaRPr b="0" i="0" sz="2599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=&gt; 해결법 : (naver cloud) 등 고정된 IP</a:t>
            </a:r>
            <a:r>
              <a:rPr lang="en-US" sz="2599">
                <a:solidFill>
                  <a:srgbClr val="9900FF"/>
                </a:solidFill>
              </a:rPr>
              <a:t>와</a:t>
            </a:r>
            <a:r>
              <a:rPr b="0" i="0" lang="en-US" sz="2599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 공유 서버</a:t>
            </a:r>
            <a:r>
              <a:rPr lang="en-US" sz="2599">
                <a:solidFill>
                  <a:srgbClr val="9900FF"/>
                </a:solidFill>
              </a:rPr>
              <a:t>를 제공하는 서비스를</a:t>
            </a:r>
            <a:r>
              <a:rPr b="0" i="0" lang="en-US" sz="2599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9">
                <a:solidFill>
                  <a:srgbClr val="9900FF"/>
                </a:solidFill>
              </a:rPr>
              <a:t>이용한</a:t>
            </a:r>
            <a:r>
              <a:rPr b="0" i="0" lang="en-US" sz="2599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b="0" i="0" sz="2599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6"/>
          <p:cNvSpPr txBox="1"/>
          <p:nvPr/>
        </p:nvSpPr>
        <p:spPr>
          <a:xfrm>
            <a:off x="1354520" y="4819975"/>
            <a:ext cx="7382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1" i="0" lang="en-US" sz="28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가장 최근 파일만 제공하는 코드의 한계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66"/>
          <p:cNvSpPr txBox="1"/>
          <p:nvPr/>
        </p:nvSpPr>
        <p:spPr>
          <a:xfrm>
            <a:off x="1623105" y="5427050"/>
            <a:ext cx="147009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sorted 함수로 이미지를 정렬 후 가장 마지막 이미지를 보내주는 방식으로 동작 중 이기에 최근 사진이 아닌 사진은 받아 볼 수 없다.</a:t>
            </a:r>
            <a:endParaRPr b="0" i="0" sz="2599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t/>
            </a:r>
            <a:endParaRPr b="0" i="0" sz="2599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=&gt; 해결법 : 카카오톡 빌더에 블록을 추가하여 사용자가 필요한 사진이 몇번째 사진인지 물어보는 과정을 추가해준다.</a:t>
            </a:r>
            <a:endParaRPr b="0" i="0" sz="2599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1" name="Google Shape;871;p67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72" name="Google Shape;872;p67"/>
          <p:cNvGrpSpPr/>
          <p:nvPr/>
        </p:nvGrpSpPr>
        <p:grpSpPr>
          <a:xfrm>
            <a:off x="1604725" y="1233601"/>
            <a:ext cx="6956807" cy="3826530"/>
            <a:chOff x="0" y="-57150"/>
            <a:chExt cx="1417500" cy="888300"/>
          </a:xfrm>
        </p:grpSpPr>
        <p:sp>
          <p:nvSpPr>
            <p:cNvPr id="873" name="Google Shape;873;p67"/>
            <p:cNvSpPr/>
            <p:nvPr/>
          </p:nvSpPr>
          <p:spPr>
            <a:xfrm>
              <a:off x="0" y="0"/>
              <a:ext cx="1417408" cy="831065"/>
            </a:xfrm>
            <a:custGeom>
              <a:rect b="b" l="l" r="r" t="t"/>
              <a:pathLst>
                <a:path extrusionOk="0" h="831065" w="1417408">
                  <a:moveTo>
                    <a:pt x="43157" y="0"/>
                  </a:moveTo>
                  <a:lnTo>
                    <a:pt x="1374252" y="0"/>
                  </a:lnTo>
                  <a:cubicBezTo>
                    <a:pt x="1398087" y="0"/>
                    <a:pt x="1417408" y="19322"/>
                    <a:pt x="1417408" y="43157"/>
                  </a:cubicBezTo>
                  <a:lnTo>
                    <a:pt x="1417408" y="787908"/>
                  </a:lnTo>
                  <a:cubicBezTo>
                    <a:pt x="1417408" y="811743"/>
                    <a:pt x="1398087" y="831065"/>
                    <a:pt x="1374252" y="831065"/>
                  </a:cubicBezTo>
                  <a:lnTo>
                    <a:pt x="43157" y="831065"/>
                  </a:lnTo>
                  <a:cubicBezTo>
                    <a:pt x="19322" y="831065"/>
                    <a:pt x="0" y="811743"/>
                    <a:pt x="0" y="78790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316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7"/>
            <p:cNvSpPr txBox="1"/>
            <p:nvPr/>
          </p:nvSpPr>
          <p:spPr>
            <a:xfrm>
              <a:off x="0" y="-57150"/>
              <a:ext cx="14175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p67"/>
          <p:cNvGrpSpPr/>
          <p:nvPr/>
        </p:nvGrpSpPr>
        <p:grpSpPr>
          <a:xfrm>
            <a:off x="1558600" y="5224788"/>
            <a:ext cx="7003017" cy="3826530"/>
            <a:chOff x="0" y="-57150"/>
            <a:chExt cx="1417500" cy="888300"/>
          </a:xfrm>
        </p:grpSpPr>
        <p:sp>
          <p:nvSpPr>
            <p:cNvPr id="876" name="Google Shape;876;p67"/>
            <p:cNvSpPr/>
            <p:nvPr/>
          </p:nvSpPr>
          <p:spPr>
            <a:xfrm>
              <a:off x="0" y="0"/>
              <a:ext cx="1417408" cy="831065"/>
            </a:xfrm>
            <a:custGeom>
              <a:rect b="b" l="l" r="r" t="t"/>
              <a:pathLst>
                <a:path extrusionOk="0" h="831065" w="1417408">
                  <a:moveTo>
                    <a:pt x="43157" y="0"/>
                  </a:moveTo>
                  <a:lnTo>
                    <a:pt x="1374252" y="0"/>
                  </a:lnTo>
                  <a:cubicBezTo>
                    <a:pt x="1398087" y="0"/>
                    <a:pt x="1417408" y="19322"/>
                    <a:pt x="1417408" y="43157"/>
                  </a:cubicBezTo>
                  <a:lnTo>
                    <a:pt x="1417408" y="787908"/>
                  </a:lnTo>
                  <a:cubicBezTo>
                    <a:pt x="1417408" y="811743"/>
                    <a:pt x="1398087" y="831065"/>
                    <a:pt x="1374252" y="831065"/>
                  </a:cubicBezTo>
                  <a:lnTo>
                    <a:pt x="43157" y="831065"/>
                  </a:lnTo>
                  <a:cubicBezTo>
                    <a:pt x="19322" y="831065"/>
                    <a:pt x="0" y="811743"/>
                    <a:pt x="0" y="78790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316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7"/>
            <p:cNvSpPr txBox="1"/>
            <p:nvPr/>
          </p:nvSpPr>
          <p:spPr>
            <a:xfrm>
              <a:off x="0" y="-57150"/>
              <a:ext cx="14175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p67"/>
          <p:cNvGrpSpPr/>
          <p:nvPr/>
        </p:nvGrpSpPr>
        <p:grpSpPr>
          <a:xfrm>
            <a:off x="9012650" y="1245851"/>
            <a:ext cx="6956807" cy="3826530"/>
            <a:chOff x="0" y="-57150"/>
            <a:chExt cx="1417500" cy="888300"/>
          </a:xfrm>
        </p:grpSpPr>
        <p:sp>
          <p:nvSpPr>
            <p:cNvPr id="879" name="Google Shape;879;p67"/>
            <p:cNvSpPr/>
            <p:nvPr/>
          </p:nvSpPr>
          <p:spPr>
            <a:xfrm>
              <a:off x="0" y="0"/>
              <a:ext cx="1417408" cy="831065"/>
            </a:xfrm>
            <a:custGeom>
              <a:rect b="b" l="l" r="r" t="t"/>
              <a:pathLst>
                <a:path extrusionOk="0" h="831065" w="1417408">
                  <a:moveTo>
                    <a:pt x="43157" y="0"/>
                  </a:moveTo>
                  <a:lnTo>
                    <a:pt x="1374252" y="0"/>
                  </a:lnTo>
                  <a:cubicBezTo>
                    <a:pt x="1398087" y="0"/>
                    <a:pt x="1417408" y="19322"/>
                    <a:pt x="1417408" y="43157"/>
                  </a:cubicBezTo>
                  <a:lnTo>
                    <a:pt x="1417408" y="787908"/>
                  </a:lnTo>
                  <a:cubicBezTo>
                    <a:pt x="1417408" y="811743"/>
                    <a:pt x="1398087" y="831065"/>
                    <a:pt x="1374252" y="831065"/>
                  </a:cubicBezTo>
                  <a:lnTo>
                    <a:pt x="43157" y="831065"/>
                  </a:lnTo>
                  <a:cubicBezTo>
                    <a:pt x="19322" y="831065"/>
                    <a:pt x="0" y="811743"/>
                    <a:pt x="0" y="78790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316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7"/>
            <p:cNvSpPr txBox="1"/>
            <p:nvPr/>
          </p:nvSpPr>
          <p:spPr>
            <a:xfrm>
              <a:off x="0" y="-57150"/>
              <a:ext cx="14175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1000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67"/>
          <p:cNvGrpSpPr/>
          <p:nvPr/>
        </p:nvGrpSpPr>
        <p:grpSpPr>
          <a:xfrm>
            <a:off x="9012625" y="5224799"/>
            <a:ext cx="6956807" cy="3826530"/>
            <a:chOff x="0" y="-57150"/>
            <a:chExt cx="1417500" cy="888300"/>
          </a:xfrm>
        </p:grpSpPr>
        <p:sp>
          <p:nvSpPr>
            <p:cNvPr id="882" name="Google Shape;882;p67"/>
            <p:cNvSpPr/>
            <p:nvPr/>
          </p:nvSpPr>
          <p:spPr>
            <a:xfrm>
              <a:off x="0" y="0"/>
              <a:ext cx="1417408" cy="831065"/>
            </a:xfrm>
            <a:custGeom>
              <a:rect b="b" l="l" r="r" t="t"/>
              <a:pathLst>
                <a:path extrusionOk="0" h="831065" w="1417408">
                  <a:moveTo>
                    <a:pt x="43157" y="0"/>
                  </a:moveTo>
                  <a:lnTo>
                    <a:pt x="1374252" y="0"/>
                  </a:lnTo>
                  <a:cubicBezTo>
                    <a:pt x="1398087" y="0"/>
                    <a:pt x="1417408" y="19322"/>
                    <a:pt x="1417408" y="43157"/>
                  </a:cubicBezTo>
                  <a:lnTo>
                    <a:pt x="1417408" y="787908"/>
                  </a:lnTo>
                  <a:cubicBezTo>
                    <a:pt x="1417408" y="811743"/>
                    <a:pt x="1398087" y="831065"/>
                    <a:pt x="1374252" y="831065"/>
                  </a:cubicBezTo>
                  <a:lnTo>
                    <a:pt x="43157" y="831065"/>
                  </a:lnTo>
                  <a:cubicBezTo>
                    <a:pt x="19322" y="831065"/>
                    <a:pt x="0" y="811743"/>
                    <a:pt x="0" y="78790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316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7"/>
            <p:cNvSpPr txBox="1"/>
            <p:nvPr/>
          </p:nvSpPr>
          <p:spPr>
            <a:xfrm>
              <a:off x="0" y="-57150"/>
              <a:ext cx="14175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4" name="Google Shape;884;p67"/>
          <p:cNvSpPr txBox="1"/>
          <p:nvPr/>
        </p:nvSpPr>
        <p:spPr>
          <a:xfrm>
            <a:off x="587827" y="606877"/>
            <a:ext cx="574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/>
        </p:nvSpPr>
        <p:spPr>
          <a:xfrm>
            <a:off x="7075901" y="4247588"/>
            <a:ext cx="1410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한태섭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7"/>
          <p:cNvSpPr txBox="1"/>
          <p:nvPr/>
        </p:nvSpPr>
        <p:spPr>
          <a:xfrm>
            <a:off x="7075892" y="8256442"/>
            <a:ext cx="3375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권시우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/>
        </p:nvSpPr>
        <p:spPr>
          <a:xfrm>
            <a:off x="14565126" y="4196775"/>
            <a:ext cx="1410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박준수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7"/>
          <p:cNvSpPr txBox="1"/>
          <p:nvPr/>
        </p:nvSpPr>
        <p:spPr>
          <a:xfrm>
            <a:off x="14559719" y="8256450"/>
            <a:ext cx="1121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최재원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7"/>
          <p:cNvSpPr txBox="1"/>
          <p:nvPr/>
        </p:nvSpPr>
        <p:spPr>
          <a:xfrm>
            <a:off x="2363777" y="2424075"/>
            <a:ext cx="54384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필터 추가, 부가 기능 추가하는 과정에서 객체화와 리팩토링의 중요성을 느낄 수 있었습니다.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7"/>
          <p:cNvSpPr txBox="1"/>
          <p:nvPr/>
        </p:nvSpPr>
        <p:spPr>
          <a:xfrm>
            <a:off x="2287574" y="6178513"/>
            <a:ext cx="5013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1" i="0" lang="en-US" sz="24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조원들과 코드를 통합하여 함께 개발하다 보니 코드의 가독성과 변수명 설정이 개발과정에 있어서 중요하다는 것을 깨달았습니다.</a:t>
            </a:r>
            <a:endParaRPr b="1" i="0" sz="24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7"/>
          <p:cNvSpPr txBox="1"/>
          <p:nvPr/>
        </p:nvSpPr>
        <p:spPr>
          <a:xfrm>
            <a:off x="9615900" y="2167350"/>
            <a:ext cx="57498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MediaPipe 를 쓸 때 Legacy API 를 사용하여 파이썬에서 타입 힌트를 받지 못하여, 코드를 자유롭게 작성하고 테스트해볼 때 어려움이 있었다.</a:t>
            </a:r>
            <a:endParaRPr b="1" i="0" sz="24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7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67"/>
          <p:cNvSpPr txBox="1"/>
          <p:nvPr/>
        </p:nvSpPr>
        <p:spPr>
          <a:xfrm>
            <a:off x="9664800" y="6291275"/>
            <a:ext cx="5652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특정 사진을 필터로 만들어 오버레이 하는 과정에서 크기, 각도,알파블렌딩 등을 고려하면서 어려움이 있었다.</a:t>
            </a:r>
            <a:endParaRPr b="1" i="0" sz="24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60D8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68"/>
          <p:cNvGrpSpPr/>
          <p:nvPr/>
        </p:nvGrpSpPr>
        <p:grpSpPr>
          <a:xfrm>
            <a:off x="14913218" y="1028700"/>
            <a:ext cx="2346066" cy="2346066"/>
            <a:chOff x="0" y="0"/>
            <a:chExt cx="812800" cy="812800"/>
          </a:xfrm>
        </p:grpSpPr>
        <p:sp>
          <p:nvSpPr>
            <p:cNvPr id="899" name="Google Shape;899;p6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68"/>
          <p:cNvSpPr txBox="1"/>
          <p:nvPr/>
        </p:nvSpPr>
        <p:spPr>
          <a:xfrm>
            <a:off x="14989351" y="1813208"/>
            <a:ext cx="2193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41"/>
              <a:buFont typeface="Arial"/>
              <a:buNone/>
            </a:pPr>
            <a:r>
              <a:rPr b="0" i="0" lang="en-US" sz="404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8"/>
          <p:cNvSpPr txBox="1"/>
          <p:nvPr/>
        </p:nvSpPr>
        <p:spPr>
          <a:xfrm>
            <a:off x="6378150" y="4404600"/>
            <a:ext cx="55317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8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9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7" name="Google Shape;207;p29"/>
          <p:cNvGrpSpPr/>
          <p:nvPr/>
        </p:nvGrpSpPr>
        <p:grpSpPr>
          <a:xfrm>
            <a:off x="16063518" y="7878465"/>
            <a:ext cx="1469868" cy="1469868"/>
            <a:chOff x="0" y="0"/>
            <a:chExt cx="1959823" cy="1959823"/>
          </a:xfrm>
        </p:grpSpPr>
        <p:grpSp>
          <p:nvGrpSpPr>
            <p:cNvPr id="208" name="Google Shape;208;p29"/>
            <p:cNvGrpSpPr/>
            <p:nvPr/>
          </p:nvGrpSpPr>
          <p:grpSpPr>
            <a:xfrm>
              <a:off x="0" y="0"/>
              <a:ext cx="1959823" cy="1959823"/>
              <a:chOff x="0" y="0"/>
              <a:chExt cx="812800" cy="812800"/>
            </a:xfrm>
          </p:grpSpPr>
          <p:sp>
            <p:nvSpPr>
              <p:cNvPr id="209" name="Google Shape;20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60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94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" name="Google Shape;211;p29"/>
            <p:cNvSpPr/>
            <p:nvPr/>
          </p:nvSpPr>
          <p:spPr>
            <a:xfrm>
              <a:off x="476102" y="308985"/>
              <a:ext cx="1007581" cy="1341815"/>
            </a:xfrm>
            <a:custGeom>
              <a:rect b="b" l="l" r="r" t="t"/>
              <a:pathLst>
                <a:path extrusionOk="0" h="1341815" w="1007581">
                  <a:moveTo>
                    <a:pt x="0" y="0"/>
                  </a:moveTo>
                  <a:lnTo>
                    <a:pt x="1007582" y="0"/>
                  </a:lnTo>
                  <a:lnTo>
                    <a:pt x="1007582" y="1341816"/>
                  </a:lnTo>
                  <a:lnTo>
                    <a:pt x="0" y="1341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12" name="Google Shape;212;p29"/>
          <p:cNvSpPr txBox="1"/>
          <p:nvPr/>
        </p:nvSpPr>
        <p:spPr>
          <a:xfrm>
            <a:off x="587827" y="606877"/>
            <a:ext cx="283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시연 영상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1185" y="1304241"/>
            <a:ext cx="12285632" cy="767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0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0"/>
          <p:cNvSpPr/>
          <p:nvPr/>
        </p:nvSpPr>
        <p:spPr>
          <a:xfrm>
            <a:off x="587825" y="1330175"/>
            <a:ext cx="8286496" cy="7888097"/>
          </a:xfrm>
          <a:custGeom>
            <a:rect b="b" l="l" r="r" t="t"/>
            <a:pathLst>
              <a:path extrusionOk="0" h="880368" w="812800">
                <a:moveTo>
                  <a:pt x="0" y="0"/>
                </a:moveTo>
                <a:lnTo>
                  <a:pt x="812800" y="0"/>
                </a:lnTo>
                <a:lnTo>
                  <a:pt x="812800" y="880368"/>
                </a:lnTo>
                <a:lnTo>
                  <a:pt x="0" y="88036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19050">
            <a:solidFill>
              <a:srgbClr val="3160D8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221" name="Google Shape;221;p30"/>
          <p:cNvGrpSpPr/>
          <p:nvPr/>
        </p:nvGrpSpPr>
        <p:grpSpPr>
          <a:xfrm>
            <a:off x="9413350" y="1330175"/>
            <a:ext cx="8286902" cy="7887569"/>
            <a:chOff x="0" y="0"/>
            <a:chExt cx="812800" cy="880368"/>
          </a:xfrm>
        </p:grpSpPr>
        <p:sp>
          <p:nvSpPr>
            <p:cNvPr id="222" name="Google Shape;222;p30"/>
            <p:cNvSpPr/>
            <p:nvPr/>
          </p:nvSpPr>
          <p:spPr>
            <a:xfrm>
              <a:off x="0" y="0"/>
              <a:ext cx="812800" cy="880368"/>
            </a:xfrm>
            <a:custGeom>
              <a:rect b="b" l="l" r="r" t="t"/>
              <a:pathLst>
                <a:path extrusionOk="0" h="88036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3160D8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23" name="Google Shape;223;p30"/>
            <p:cNvSpPr txBox="1"/>
            <p:nvPr/>
          </p:nvSpPr>
          <p:spPr>
            <a:xfrm>
              <a:off x="19250" y="341062"/>
              <a:ext cx="7743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Char char="●"/>
              </a:pPr>
              <a:r>
                <a:rPr b="1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컴퓨터 비전 라이브러리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i="0" lang="en-US" sz="2200" u="none" cap="none" strike="noStrike">
                  <a:solidFill>
                    <a:srgbClr val="9900FF"/>
                  </a:solidFill>
                </a:rPr>
                <a:t>이미지</a:t>
              </a:r>
              <a:r>
                <a:rPr lang="en-US" sz="2200">
                  <a:solidFill>
                    <a:srgbClr val="9900FF"/>
                  </a:solidFill>
                </a:rPr>
                <a:t> 및 영상</a:t>
              </a:r>
              <a:r>
                <a:rPr i="0" lang="en-US" sz="2200" u="none" cap="none" strike="noStrike">
                  <a:solidFill>
                    <a:srgbClr val="9900FF"/>
                  </a:solidFill>
                </a:rPr>
                <a:t> 처리</a:t>
              </a:r>
              <a:r>
                <a:rPr lang="en-US" sz="2200">
                  <a:solidFill>
                    <a:srgbClr val="9900FF"/>
                  </a:solidFill>
                </a:rPr>
                <a:t> 기능</a:t>
              </a:r>
              <a:endParaRPr i="0" sz="2200" u="none" cap="none" strike="noStrike">
                <a:solidFill>
                  <a:srgbClr val="9900FF"/>
                </a:solidFill>
              </a:endParaRPr>
            </a:p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Char char="●"/>
              </a:pPr>
              <a:r>
                <a:rPr b="1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C++, Python, Java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등 다양한 언어에서 사용 가능</a:t>
              </a:r>
              <a:endPara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F1F"/>
                </a:buClr>
                <a:buSzPts val="2200"/>
                <a:buChar char="●"/>
              </a:pPr>
              <a:r>
                <a:rPr i="0" lang="en-US" sz="2200" u="none" cap="none" strike="noStrike">
                  <a:solidFill>
                    <a:srgbClr val="1F1F1F"/>
                  </a:solidFill>
                </a:rPr>
                <a:t>객체 탐지, 얼굴 인식, 모션 추적 기능 제공</a:t>
              </a:r>
              <a:endParaRPr i="0" sz="2200" u="none" cap="none" strike="noStrike">
                <a:solidFill>
                  <a:srgbClr val="1F1F1F"/>
                </a:solidFill>
              </a:endParaRPr>
            </a:p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Char char="●"/>
              </a:pPr>
              <a:r>
                <a:rPr b="1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이미지 변환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필터링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특징 (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모서리, 윤곽 등)</a:t>
              </a:r>
              <a:r>
                <a:rPr b="1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추출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같은 이미지 처리 기능 포함</a:t>
              </a:r>
              <a:endPara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683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Char char="●"/>
              </a:pPr>
              <a:r>
                <a:rPr b="1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GPU 가속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 지원해 고성능 실시간 처리에 최적화됨.</a:t>
              </a:r>
              <a:endPara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45720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머신러닝 모델과의 통합에 유리.</a:t>
              </a:r>
              <a:endPara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0"/>
          <p:cNvSpPr txBox="1"/>
          <p:nvPr/>
        </p:nvSpPr>
        <p:spPr>
          <a:xfrm>
            <a:off x="587824" y="606875"/>
            <a:ext cx="11973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- </a:t>
            </a:r>
            <a:r>
              <a:rPr b="1" lang="en-US" sz="3000">
                <a:solidFill>
                  <a:srgbClr val="3160D8"/>
                </a:solidFill>
              </a:rPr>
              <a:t>주 </a:t>
            </a: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사용 라이브러리: </a:t>
            </a:r>
            <a:r>
              <a:rPr b="1" lang="en-US" sz="2499">
                <a:solidFill>
                  <a:srgbClr val="3160D8"/>
                </a:solidFill>
              </a:rPr>
              <a:t>PySide6, Opencv2, MediaPipe Solutions</a:t>
            </a:r>
            <a:endParaRPr b="1" i="0" sz="2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1553708" y="5772961"/>
            <a:ext cx="170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9910430" y="1542586"/>
            <a:ext cx="1704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Opencv2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979521" y="4385886"/>
            <a:ext cx="78948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 애플리케이션 제작을 위한 라이브러리.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바인딩을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한 Qt 프레임워크.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크로스 플랫폼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지원 (Windows, macOS, Linux).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창, 버튼, 레이아웃 등 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위젯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 신호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슬롯 메커니즘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 사용자 상호작용 처리.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멀티쓰레딩 지원, 애니메이션 효과 지원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 Designer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지원;  GUI 디자인 도구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7125" y="2107186"/>
            <a:ext cx="2837100" cy="150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92025" y="2107168"/>
            <a:ext cx="1515775" cy="15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1553700" y="1434350"/>
            <a:ext cx="2093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Py</a:t>
            </a:r>
            <a:r>
              <a:rPr b="1" lang="en-US" sz="2499">
                <a:solidFill>
                  <a:srgbClr val="3160D8"/>
                </a:solidFill>
              </a:rPr>
              <a:t>S</a:t>
            </a:r>
            <a:r>
              <a:rPr b="1" i="0" lang="en-US" sz="2499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ide6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0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1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3625" y="2506866"/>
            <a:ext cx="3073975" cy="2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890450" y="3428988"/>
            <a:ext cx="142179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AI Edge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에서 만든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오픈소스 프로젝트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1:  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 Framework: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효율적인 On-Device 머신러닝 파이프라인 구축에 사용되는 저수준 구성 요소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Type 2: </a:t>
            </a:r>
            <a:r>
              <a:rPr b="1" i="0" lang="en-US" sz="36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 MediaPipe Solutions:</a:t>
            </a:r>
            <a:endParaRPr b="1" i="0" sz="36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미리 만들어진 고수준 솔루션으로 복잡한 구현 없이 쉽게 컴퓨터 비전 작업을 수행 가능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얼굴 탐지, 얼굴 랜드마크 탐지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포즈 추적, 객체 탐지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등 다양한 이미지 및 비디오 분석 솔루션 제공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고성능의 실시간 처리 기능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과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크로스 플랫폼 지원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(모바일, 데스크탑, 웹에서 실행 가능)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587824" y="606875"/>
            <a:ext cx="11973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- </a:t>
            </a:r>
            <a:r>
              <a:rPr b="1" lang="en-US" sz="3000">
                <a:solidFill>
                  <a:srgbClr val="3160D8"/>
                </a:solidFill>
              </a:rPr>
              <a:t>주 </a:t>
            </a: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사용 라이브러리: </a:t>
            </a:r>
            <a:r>
              <a:rPr b="1" lang="en-US" sz="2499">
                <a:solidFill>
                  <a:srgbClr val="3160D8"/>
                </a:solidFill>
              </a:rPr>
              <a:t>PySide6, Opencv2, MediaPipe Solutions</a:t>
            </a:r>
            <a:endParaRPr b="1" i="0" sz="2000" u="none" cap="none" strike="noStrike">
              <a:solidFill>
                <a:srgbClr val="3160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1285375" y="3429138"/>
            <a:ext cx="123825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b="1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Short-range model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works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for faces within 2 meters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the camera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b="1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Full-range model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works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for faces within 5 meters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the camera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" name="Google Shape;246;p32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32"/>
          <p:cNvSpPr txBox="1"/>
          <p:nvPr/>
        </p:nvSpPr>
        <p:spPr>
          <a:xfrm>
            <a:off x="587825" y="606875"/>
            <a:ext cx="113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Face Landmark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785250" y="2261251"/>
            <a:ext cx="75735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 BlazeFace  (Short Range)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	Face Detection</a:t>
            </a:r>
            <a:endParaRPr b="0" i="0" sz="3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785250" y="5911228"/>
            <a:ext cx="75735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MediaPipe Face Mesh V2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Face Landmarks Detection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2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33"/>
          <p:cNvCxnSpPr/>
          <p:nvPr/>
        </p:nvCxnSpPr>
        <p:spPr>
          <a:xfrm>
            <a:off x="587827" y="9694410"/>
            <a:ext cx="17112300" cy="0"/>
          </a:xfrm>
          <a:prstGeom prst="straightConnector1">
            <a:avLst/>
          </a:prstGeom>
          <a:noFill/>
          <a:ln cap="flat" cmpd="sng" w="19050">
            <a:solidFill>
              <a:srgbClr val="3160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33"/>
          <p:cNvSpPr txBox="1"/>
          <p:nvPr/>
        </p:nvSpPr>
        <p:spPr>
          <a:xfrm>
            <a:off x="587825" y="606875"/>
            <a:ext cx="113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3160D8"/>
                </a:solidFill>
                <a:latin typeface="Arial"/>
                <a:ea typeface="Arial"/>
                <a:cs typeface="Arial"/>
                <a:sym typeface="Arial"/>
              </a:rPr>
              <a:t>설계 사양서  - Face Landmark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785250" y="1448150"/>
            <a:ext cx="75735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 BlazeFace  (Short Range)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	Face Detection</a:t>
            </a:r>
            <a:endParaRPr b="0" i="0" sz="3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33"/>
          <p:cNvCxnSpPr>
            <a:endCxn id="259" idx="1"/>
          </p:cNvCxnSpPr>
          <p:nvPr/>
        </p:nvCxnSpPr>
        <p:spPr>
          <a:xfrm flipH="1" rot="-5400000">
            <a:off x="2550075" y="2955925"/>
            <a:ext cx="2838000" cy="28119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025" y="2536550"/>
            <a:ext cx="11575549" cy="64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7440400" y="1953100"/>
            <a:ext cx="744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Mapping of 6 facial keypoint coordinates</a:t>
            </a:r>
            <a:endParaRPr b="1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3" title="pageNumber"/>
          <p:cNvSpPr txBox="1"/>
          <p:nvPr/>
        </p:nvSpPr>
        <p:spPr>
          <a:xfrm>
            <a:off x="17272000" y="9779000"/>
            <a:ext cx="101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/ 47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3162875" y="5780875"/>
            <a:ext cx="1893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